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29"/>
  </p:notesMasterIdLst>
  <p:handoutMasterIdLst>
    <p:handoutMasterId r:id="rId30"/>
  </p:handoutMasterIdLst>
  <p:sldIdLst>
    <p:sldId id="256" r:id="rId2"/>
    <p:sldId id="258" r:id="rId3"/>
    <p:sldId id="261" r:id="rId4"/>
    <p:sldId id="259" r:id="rId5"/>
    <p:sldId id="263" r:id="rId6"/>
    <p:sldId id="262" r:id="rId7"/>
    <p:sldId id="265" r:id="rId8"/>
    <p:sldId id="266" r:id="rId9"/>
    <p:sldId id="267" r:id="rId10"/>
    <p:sldId id="264" r:id="rId11"/>
    <p:sldId id="268" r:id="rId12"/>
    <p:sldId id="269" r:id="rId13"/>
    <p:sldId id="270" r:id="rId14"/>
    <p:sldId id="272" r:id="rId15"/>
    <p:sldId id="271" r:id="rId16"/>
    <p:sldId id="273" r:id="rId17"/>
    <p:sldId id="274" r:id="rId18"/>
    <p:sldId id="275" r:id="rId19"/>
    <p:sldId id="276" r:id="rId20"/>
    <p:sldId id="277" r:id="rId21"/>
    <p:sldId id="278" r:id="rId22"/>
    <p:sldId id="280" r:id="rId23"/>
    <p:sldId id="281" r:id="rId24"/>
    <p:sldId id="282" r:id="rId25"/>
    <p:sldId id="283" r:id="rId26"/>
    <p:sldId id="284" r:id="rId27"/>
    <p:sldId id="26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5" autoAdjust="0"/>
    <p:restoredTop sz="94648" autoAdjust="0"/>
  </p:normalViewPr>
  <p:slideViewPr>
    <p:cSldViewPr snapToGrid="0">
      <p:cViewPr varScale="1">
        <p:scale>
          <a:sx n="86" d="100"/>
          <a:sy n="86" d="100"/>
        </p:scale>
        <p:origin x="498" y="9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C16A6-8C48-4165-8DAF-8C957C12A8FA}" type="doc">
      <dgm:prSet loTypeId="urn:microsoft.com/office/officeart/2018/2/layout/IconVerticalSolidList" loCatId="icon" qsTypeId="urn:microsoft.com/office/officeart/2005/8/quickstyle/simple1" qsCatId="simple" csTypeId="urn:microsoft.com/office/officeart/2005/8/colors/accent2_2" csCatId="accent2" phldr="1"/>
      <dgm:spPr/>
    </dgm:pt>
    <dgm:pt modelId="{701D68F5-42F8-47BC-8FED-84C50F595DF0}">
      <dgm:prSet phldrT="[Text]"/>
      <dgm:spPr/>
      <dgm:t>
        <a:bodyPr/>
        <a:lstStyle/>
        <a:p>
          <a:pPr>
            <a:lnSpc>
              <a:spcPct val="100000"/>
            </a:lnSpc>
          </a:pPr>
          <a:r>
            <a:rPr lang="en-US" dirty="0"/>
            <a:t>The used car dealerships want to increase the sales of their used cars. </a:t>
          </a:r>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91A66877-AC1C-46D9-BF2C-6024B638DEA9}">
      <dgm:prSet phldrT="[Text]"/>
      <dgm:spPr/>
      <dgm:t>
        <a:bodyPr/>
        <a:lstStyle/>
        <a:p>
          <a:pPr>
            <a:lnSpc>
              <a:spcPct val="100000"/>
            </a:lnSpc>
          </a:pPr>
          <a:r>
            <a:rPr lang="en-US" dirty="0"/>
            <a:t>The dealers want to predict their sales to increase their revenues for future sales. </a:t>
          </a:r>
        </a:p>
      </dgm:t>
    </dgm:pt>
    <dgm:pt modelId="{913FED05-DF41-48A7-B1F8-81937A468EF9}" type="parTrans" cxnId="{7F0DAB6F-9257-4F2D-B31A-3418F73F6952}">
      <dgm:prSet/>
      <dgm:spPr/>
      <dgm:t>
        <a:bodyPr/>
        <a:lstStyle/>
        <a:p>
          <a:endParaRPr lang="en-US"/>
        </a:p>
      </dgm:t>
    </dgm:pt>
    <dgm:pt modelId="{BFCE4A28-C381-46FF-935A-B11534EF7D87}" type="sibTrans" cxnId="{7F0DAB6F-9257-4F2D-B31A-3418F73F6952}">
      <dgm:prSet/>
      <dgm:spPr/>
      <dgm:t>
        <a:bodyPr/>
        <a:lstStyle/>
        <a:p>
          <a:endParaRPr lang="en-US"/>
        </a:p>
      </dgm:t>
    </dgm:pt>
    <dgm:pt modelId="{76CC3289-2662-43F0-A3C6-BA04A135F08C}">
      <dgm:prSet phldrT="[Text]"/>
      <dgm:spPr/>
      <dgm:t>
        <a:bodyPr/>
        <a:lstStyle/>
        <a:p>
          <a:pPr>
            <a:lnSpc>
              <a:spcPct val="100000"/>
            </a:lnSpc>
          </a:pPr>
          <a:r>
            <a:rPr lang="en-US" dirty="0"/>
            <a:t>Used car dealers deal with challenges when obtaining consumers.</a:t>
          </a:r>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A27A6F26-4B67-4B0B-9006-149319467463}" type="pres">
      <dgm:prSet presAssocID="{7D9C16A6-8C48-4165-8DAF-8C957C12A8FA}" presName="root" presStyleCnt="0">
        <dgm:presLayoutVars>
          <dgm:dir/>
          <dgm:resizeHandles val="exact"/>
        </dgm:presLayoutVars>
      </dgm:prSet>
      <dgm:spPr/>
    </dgm:pt>
    <dgm:pt modelId="{2642469A-9604-4C23-9D83-E12EA789264B}" type="pres">
      <dgm:prSet presAssocID="{701D68F5-42F8-47BC-8FED-84C50F595DF0}" presName="compNode" presStyleCnt="0"/>
      <dgm:spPr/>
    </dgm:pt>
    <dgm:pt modelId="{D2B999C4-293C-41CF-9BF0-3594BC8115A4}" type="pres">
      <dgm:prSet presAssocID="{701D68F5-42F8-47BC-8FED-84C50F595DF0}" presName="bgRect" presStyleLbl="bgShp" presStyleIdx="0" presStyleCnt="3" custLinFactNeighborX="0" custLinFactNeighborY="18785"/>
      <dgm:spPr/>
    </dgm:pt>
    <dgm:pt modelId="{4241C827-1633-4DCB-95A3-291F3FEA1CE7}" type="pres">
      <dgm:prSet presAssocID="{701D68F5-42F8-47BC-8FED-84C50F595DF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a:ext>
      </dgm:extLst>
    </dgm:pt>
    <dgm:pt modelId="{255AB81F-95FD-49C2-9D1B-08F776EC83E3}" type="pres">
      <dgm:prSet presAssocID="{701D68F5-42F8-47BC-8FED-84C50F595DF0}" presName="spaceRect" presStyleCnt="0"/>
      <dgm:spPr/>
    </dgm:pt>
    <dgm:pt modelId="{C2BADA8A-4D99-4985-93BF-CB4C031297A3}" type="pres">
      <dgm:prSet presAssocID="{701D68F5-42F8-47BC-8FED-84C50F595DF0}" presName="parTx" presStyleLbl="revTx" presStyleIdx="0" presStyleCnt="3">
        <dgm:presLayoutVars>
          <dgm:chMax val="0"/>
          <dgm:chPref val="0"/>
        </dgm:presLayoutVars>
      </dgm:prSet>
      <dgm:spPr/>
    </dgm:pt>
    <dgm:pt modelId="{ABF6F3A9-CAB6-4510-A188-4CC1A48C4115}" type="pres">
      <dgm:prSet presAssocID="{0C95B389-AC0C-4055-9AA3-38815EFC8B0A}" presName="sibTrans" presStyleCnt="0"/>
      <dgm:spPr/>
    </dgm:pt>
    <dgm:pt modelId="{D85FA05A-304A-48E4-88F0-F9646CF74A3D}" type="pres">
      <dgm:prSet presAssocID="{91A66877-AC1C-46D9-BF2C-6024B638DEA9}" presName="compNode" presStyleCnt="0"/>
      <dgm:spPr/>
    </dgm:pt>
    <dgm:pt modelId="{8F9CD0E7-3F9C-49F6-8D61-593210AB1FD0}" type="pres">
      <dgm:prSet presAssocID="{91A66877-AC1C-46D9-BF2C-6024B638DEA9}" presName="bgRect" presStyleLbl="bgShp" presStyleIdx="1" presStyleCnt="3"/>
      <dgm:spPr/>
    </dgm:pt>
    <dgm:pt modelId="{211F0BBB-64C5-4E9B-BFA1-E50E0C346E56}" type="pres">
      <dgm:prSet presAssocID="{91A66877-AC1C-46D9-BF2C-6024B638DEA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atellite"/>
        </a:ext>
      </dgm:extLst>
    </dgm:pt>
    <dgm:pt modelId="{EF01156B-3447-41BA-BBE3-9B1202222859}" type="pres">
      <dgm:prSet presAssocID="{91A66877-AC1C-46D9-BF2C-6024B638DEA9}" presName="spaceRect" presStyleCnt="0"/>
      <dgm:spPr/>
    </dgm:pt>
    <dgm:pt modelId="{0D975E2B-4167-48F3-AC47-2D6C7CF8FB98}" type="pres">
      <dgm:prSet presAssocID="{91A66877-AC1C-46D9-BF2C-6024B638DEA9}" presName="parTx" presStyleLbl="revTx" presStyleIdx="1" presStyleCnt="3" custScaleX="100098">
        <dgm:presLayoutVars>
          <dgm:chMax val="0"/>
          <dgm:chPref val="0"/>
        </dgm:presLayoutVars>
      </dgm:prSet>
      <dgm:spPr/>
    </dgm:pt>
    <dgm:pt modelId="{C33E679E-2A99-47A2-9F1E-693F79EBE31C}" type="pres">
      <dgm:prSet presAssocID="{BFCE4A28-C381-46FF-935A-B11534EF7D87}" presName="sibTrans" presStyleCnt="0"/>
      <dgm:spPr/>
    </dgm:pt>
    <dgm:pt modelId="{61EB497F-AD98-4D7A-9E48-9F86754F71B6}" type="pres">
      <dgm:prSet presAssocID="{76CC3289-2662-43F0-A3C6-BA04A135F08C}" presName="compNode" presStyleCnt="0"/>
      <dgm:spPr/>
    </dgm:pt>
    <dgm:pt modelId="{6263FE08-7550-457C-888F-6B9C52868E76}" type="pres">
      <dgm:prSet presAssocID="{76CC3289-2662-43F0-A3C6-BA04A135F08C}" presName="bgRect" presStyleLbl="bgShp" presStyleIdx="2" presStyleCnt="3"/>
      <dgm:spPr/>
    </dgm:pt>
    <dgm:pt modelId="{D3953C07-F398-4BB1-A2B1-D5F8A167FDB1}" type="pres">
      <dgm:prSet presAssocID="{76CC3289-2662-43F0-A3C6-BA04A135F08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nk"/>
        </a:ext>
      </dgm:extLst>
    </dgm:pt>
    <dgm:pt modelId="{3BCD89B6-F569-4195-B51F-ABD9CDC29465}" type="pres">
      <dgm:prSet presAssocID="{76CC3289-2662-43F0-A3C6-BA04A135F08C}" presName="spaceRect" presStyleCnt="0"/>
      <dgm:spPr/>
    </dgm:pt>
    <dgm:pt modelId="{675DBBFF-E896-4597-83EF-0C93A09FF412}" type="pres">
      <dgm:prSet presAssocID="{76CC3289-2662-43F0-A3C6-BA04A135F08C}" presName="parTx" presStyleLbl="revTx" presStyleIdx="2" presStyleCnt="3">
        <dgm:presLayoutVars>
          <dgm:chMax val="0"/>
          <dgm:chPref val="0"/>
        </dgm:presLayoutVars>
      </dgm:prSet>
      <dgm:spPr/>
    </dgm:pt>
  </dgm:ptLst>
  <dgm:cxnLst>
    <dgm:cxn modelId="{4530850C-4652-4E60-958D-95296C14F2C9}" type="presOf" srcId="{91A66877-AC1C-46D9-BF2C-6024B638DEA9}" destId="{0D975E2B-4167-48F3-AC47-2D6C7CF8FB98}" srcOrd="0" destOrd="0" presId="urn:microsoft.com/office/officeart/2018/2/layout/IconVerticalSolidList"/>
    <dgm:cxn modelId="{48BB9540-857C-452E-81C5-3DA35BC440B1}" type="presOf" srcId="{701D68F5-42F8-47BC-8FED-84C50F595DF0}" destId="{C2BADA8A-4D99-4985-93BF-CB4C031297A3}" srcOrd="0" destOrd="0" presId="urn:microsoft.com/office/officeart/2018/2/layout/IconVerticalSolidList"/>
    <dgm:cxn modelId="{C4BA385D-31ED-40EF-A5D6-98DFBA64E71A}" srcId="{7D9C16A6-8C48-4165-8DAF-8C957C12A8FA}" destId="{701D68F5-42F8-47BC-8FED-84C50F595DF0}" srcOrd="0" destOrd="0" parTransId="{9617668C-C38C-4017-8DDF-37855B15D110}" sibTransId="{0C95B389-AC0C-4055-9AA3-38815EFC8B0A}"/>
    <dgm:cxn modelId="{0400886E-8A1A-44C2-95A7-DB0EF4911494}" srcId="{7D9C16A6-8C48-4165-8DAF-8C957C12A8FA}" destId="{76CC3289-2662-43F0-A3C6-BA04A135F08C}" srcOrd="2"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553FC998-287C-424F-BA09-8740721A7F71}" type="presOf" srcId="{76CC3289-2662-43F0-A3C6-BA04A135F08C}" destId="{675DBBFF-E896-4597-83EF-0C93A09FF412}" srcOrd="0" destOrd="0" presId="urn:microsoft.com/office/officeart/2018/2/layout/IconVerticalSolidList"/>
    <dgm:cxn modelId="{92C798B5-4D9F-4C7C-80A9-106DF059E543}" type="presOf" srcId="{7D9C16A6-8C48-4165-8DAF-8C957C12A8FA}" destId="{A27A6F26-4B67-4B0B-9006-149319467463}" srcOrd="0" destOrd="0" presId="urn:microsoft.com/office/officeart/2018/2/layout/IconVerticalSolidList"/>
    <dgm:cxn modelId="{AB57414C-3FC9-4313-A407-99A1919C8043}" type="presParOf" srcId="{A27A6F26-4B67-4B0B-9006-149319467463}" destId="{2642469A-9604-4C23-9D83-E12EA789264B}" srcOrd="0" destOrd="0" presId="urn:microsoft.com/office/officeart/2018/2/layout/IconVerticalSolidList"/>
    <dgm:cxn modelId="{E410F2A7-8234-41C8-9780-983F2DDA9B42}" type="presParOf" srcId="{2642469A-9604-4C23-9D83-E12EA789264B}" destId="{D2B999C4-293C-41CF-9BF0-3594BC8115A4}" srcOrd="0" destOrd="0" presId="urn:microsoft.com/office/officeart/2018/2/layout/IconVerticalSolidList"/>
    <dgm:cxn modelId="{AB65DB6F-26D8-4BC8-95A8-7C75FA19CF8D}" type="presParOf" srcId="{2642469A-9604-4C23-9D83-E12EA789264B}" destId="{4241C827-1633-4DCB-95A3-291F3FEA1CE7}" srcOrd="1" destOrd="0" presId="urn:microsoft.com/office/officeart/2018/2/layout/IconVerticalSolidList"/>
    <dgm:cxn modelId="{80A82B1E-CC2A-4E88-9F28-8155D5BFBFC7}" type="presParOf" srcId="{2642469A-9604-4C23-9D83-E12EA789264B}" destId="{255AB81F-95FD-49C2-9D1B-08F776EC83E3}" srcOrd="2" destOrd="0" presId="urn:microsoft.com/office/officeart/2018/2/layout/IconVerticalSolidList"/>
    <dgm:cxn modelId="{9EF6A908-5E8A-4881-8A25-D927ECA5B59C}" type="presParOf" srcId="{2642469A-9604-4C23-9D83-E12EA789264B}" destId="{C2BADA8A-4D99-4985-93BF-CB4C031297A3}" srcOrd="3" destOrd="0" presId="urn:microsoft.com/office/officeart/2018/2/layout/IconVerticalSolidList"/>
    <dgm:cxn modelId="{6363E25B-AE9F-4793-9030-3164E5D1928F}" type="presParOf" srcId="{A27A6F26-4B67-4B0B-9006-149319467463}" destId="{ABF6F3A9-CAB6-4510-A188-4CC1A48C4115}" srcOrd="1" destOrd="0" presId="urn:microsoft.com/office/officeart/2018/2/layout/IconVerticalSolidList"/>
    <dgm:cxn modelId="{016AEC9C-4AF9-493B-9FFE-90302E84F398}" type="presParOf" srcId="{A27A6F26-4B67-4B0B-9006-149319467463}" destId="{D85FA05A-304A-48E4-88F0-F9646CF74A3D}" srcOrd="2" destOrd="0" presId="urn:microsoft.com/office/officeart/2018/2/layout/IconVerticalSolidList"/>
    <dgm:cxn modelId="{D5C7B09A-7468-4881-89C2-63E96A9EEDEF}" type="presParOf" srcId="{D85FA05A-304A-48E4-88F0-F9646CF74A3D}" destId="{8F9CD0E7-3F9C-49F6-8D61-593210AB1FD0}" srcOrd="0" destOrd="0" presId="urn:microsoft.com/office/officeart/2018/2/layout/IconVerticalSolidList"/>
    <dgm:cxn modelId="{7FDD3180-742E-4EFA-A9F3-183A3877AFC1}" type="presParOf" srcId="{D85FA05A-304A-48E4-88F0-F9646CF74A3D}" destId="{211F0BBB-64C5-4E9B-BFA1-E50E0C346E56}" srcOrd="1" destOrd="0" presId="urn:microsoft.com/office/officeart/2018/2/layout/IconVerticalSolidList"/>
    <dgm:cxn modelId="{9277C5B9-B223-4970-9DDE-D02B2AB3D2A3}" type="presParOf" srcId="{D85FA05A-304A-48E4-88F0-F9646CF74A3D}" destId="{EF01156B-3447-41BA-BBE3-9B1202222859}" srcOrd="2" destOrd="0" presId="urn:microsoft.com/office/officeart/2018/2/layout/IconVerticalSolidList"/>
    <dgm:cxn modelId="{ED61ADA9-5DD2-40B0-AEFB-B5AECB895B93}" type="presParOf" srcId="{D85FA05A-304A-48E4-88F0-F9646CF74A3D}" destId="{0D975E2B-4167-48F3-AC47-2D6C7CF8FB98}" srcOrd="3" destOrd="0" presId="urn:microsoft.com/office/officeart/2018/2/layout/IconVerticalSolidList"/>
    <dgm:cxn modelId="{CC28BFD9-EFAF-4224-A833-E6CDF249E83F}" type="presParOf" srcId="{A27A6F26-4B67-4B0B-9006-149319467463}" destId="{C33E679E-2A99-47A2-9F1E-693F79EBE31C}" srcOrd="3" destOrd="0" presId="urn:microsoft.com/office/officeart/2018/2/layout/IconVerticalSolidList"/>
    <dgm:cxn modelId="{9F3075A5-6F75-464D-9697-2CC36C012145}" type="presParOf" srcId="{A27A6F26-4B67-4B0B-9006-149319467463}" destId="{61EB497F-AD98-4D7A-9E48-9F86754F71B6}" srcOrd="4" destOrd="0" presId="urn:microsoft.com/office/officeart/2018/2/layout/IconVerticalSolidList"/>
    <dgm:cxn modelId="{6F05F853-C19B-423A-83AC-6B9F6140CCB8}" type="presParOf" srcId="{61EB497F-AD98-4D7A-9E48-9F86754F71B6}" destId="{6263FE08-7550-457C-888F-6B9C52868E76}" srcOrd="0" destOrd="0" presId="urn:microsoft.com/office/officeart/2018/2/layout/IconVerticalSolidList"/>
    <dgm:cxn modelId="{97F5EBD6-81B5-45A9-8F45-62A84AE6EC81}" type="presParOf" srcId="{61EB497F-AD98-4D7A-9E48-9F86754F71B6}" destId="{D3953C07-F398-4BB1-A2B1-D5F8A167FDB1}" srcOrd="1" destOrd="0" presId="urn:microsoft.com/office/officeart/2018/2/layout/IconVerticalSolidList"/>
    <dgm:cxn modelId="{26532600-06E7-4988-8838-149C44C7EF53}" type="presParOf" srcId="{61EB497F-AD98-4D7A-9E48-9F86754F71B6}" destId="{3BCD89B6-F569-4195-B51F-ABD9CDC29465}" srcOrd="2" destOrd="0" presId="urn:microsoft.com/office/officeart/2018/2/layout/IconVerticalSolidList"/>
    <dgm:cxn modelId="{3E8B5A68-CDAF-4B5A-B262-8BE696687972}" type="presParOf" srcId="{61EB497F-AD98-4D7A-9E48-9F86754F71B6}" destId="{675DBBFF-E896-4597-83EF-0C93A09FF41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6750AC01-D39D-4F3A-9DC8-2A211EE986A2}">
      <dgm:prSet phldrT="[Text]"/>
      <dgm:spPr/>
      <dgm:t>
        <a:bodyPr/>
        <a:lstStyle/>
        <a:p>
          <a:pPr>
            <a:lnSpc>
              <a:spcPct val="100000"/>
            </a:lnSpc>
          </a:pPr>
          <a:r>
            <a:rPr lang="en-US" dirty="0"/>
            <a:t>Prices of the Vehicles</a:t>
          </a:r>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0BEF68B8-1228-47BB-83B5-7B9CD1E3F84E}">
      <dgm:prSet phldrT="[Text]"/>
      <dgm:spPr/>
      <dgm:t>
        <a:bodyPr/>
        <a:lstStyle/>
        <a:p>
          <a:pPr>
            <a:lnSpc>
              <a:spcPct val="100000"/>
            </a:lnSpc>
          </a:pPr>
          <a:r>
            <a:rPr lang="en-US" dirty="0"/>
            <a:t>Varying qualities and features makes the vehicles more expensive.</a:t>
          </a: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dgm:t>
        <a:bodyPr/>
        <a:lstStyle/>
        <a:p>
          <a:pPr>
            <a:lnSpc>
              <a:spcPct val="100000"/>
            </a:lnSpc>
          </a:pPr>
          <a:r>
            <a:rPr lang="en-US" dirty="0"/>
            <a:t>The vehicle's value determines the price of the vehicle.</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3"/>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3"/>
      <dgm:spPr/>
    </dgm:pt>
    <dgm:pt modelId="{429CABD1-4116-474B-81BF-735E2CA9DD00}" type="pres">
      <dgm:prSet presAssocID="{7E5AA53B-3EEE-4DE4-BB81-9044890C2946}" presName="dstNode" presStyleLbl="node1" presStyleIdx="0" presStyleCnt="3"/>
      <dgm:spPr/>
    </dgm:pt>
    <dgm:pt modelId="{58319267-C71E-43C9-94E1-827D0616C7A7}" type="pres">
      <dgm:prSet presAssocID="{6750AC01-D39D-4F3A-9DC8-2A211EE986A2}" presName="text_1" presStyleLbl="node1" presStyleIdx="0" presStyleCnt="3">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3"/>
      <dgm:spPr/>
    </dgm:pt>
    <dgm:pt modelId="{95DE6538-27BD-44AF-A1A8-CA8F6B10FDD2}" type="pres">
      <dgm:prSet presAssocID="{0BEF68B8-1228-47BB-83B5-7B9CD1E3F84E}" presName="text_2" presStyleLbl="node1" presStyleIdx="1" presStyleCnt="3">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3"/>
      <dgm:spPr/>
    </dgm:pt>
    <dgm:pt modelId="{E131CE4A-9776-44F4-BC03-867682E21374}" type="pres">
      <dgm:prSet presAssocID="{5605D28D-2CE6-4513-8566-952984E21E14}" presName="text_3" presStyleLbl="node1" presStyleIdx="2" presStyleCnt="3" custScaleX="99013" custLinFactNeighborX="803" custLinFactNeighborY="5074">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3"/>
      <dgm:spPr/>
    </dgm:pt>
  </dgm:ptLst>
  <dgm:cxnLst>
    <dgm:cxn modelId="{A11E3B12-1828-45A7-86C3-BB85832DF84D}" type="presOf" srcId="{CA077D98-8478-47EA-B6A9-99ACE60C64D4}" destId="{D79B43FC-100B-4A0D-A4D5-0D2D04B99064}"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B999C4-293C-41CF-9BF0-3594BC8115A4}">
      <dsp:nvSpPr>
        <dsp:cNvPr id="0" name=""/>
        <dsp:cNvSpPr/>
      </dsp:nvSpPr>
      <dsp:spPr>
        <a:xfrm>
          <a:off x="-1221" y="202624"/>
          <a:ext cx="11029615" cy="10476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41C827-1633-4DCB-95A3-291F3FEA1CE7}">
      <dsp:nvSpPr>
        <dsp:cNvPr id="0" name=""/>
        <dsp:cNvSpPr/>
      </dsp:nvSpPr>
      <dsp:spPr>
        <a:xfrm>
          <a:off x="315680" y="241543"/>
          <a:ext cx="576186" cy="5761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2BADA8A-4D99-4985-93BF-CB4C031297A3}">
      <dsp:nvSpPr>
        <dsp:cNvPr id="0" name=""/>
        <dsp:cNvSpPr/>
      </dsp:nvSpPr>
      <dsp:spPr>
        <a:xfrm>
          <a:off x="1208769" y="5830"/>
          <a:ext cx="9817256" cy="1047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72" tIns="110872" rIns="110872" bIns="110872" numCol="1" spcCol="1270" anchor="ctr" anchorCtr="0">
          <a:noAutofit/>
        </a:bodyPr>
        <a:lstStyle/>
        <a:p>
          <a:pPr marL="0" lvl="0" indent="0" algn="l" defTabSz="1111250">
            <a:lnSpc>
              <a:spcPct val="100000"/>
            </a:lnSpc>
            <a:spcBef>
              <a:spcPct val="0"/>
            </a:spcBef>
            <a:spcAft>
              <a:spcPct val="35000"/>
            </a:spcAft>
            <a:buNone/>
          </a:pPr>
          <a:r>
            <a:rPr lang="en-US" sz="2500" kern="1200" dirty="0"/>
            <a:t>The used car dealerships want to increase the sales of their used cars. </a:t>
          </a:r>
        </a:p>
      </dsp:txBody>
      <dsp:txXfrm>
        <a:off x="1208769" y="5830"/>
        <a:ext cx="9817256" cy="1047611"/>
      </dsp:txXfrm>
    </dsp:sp>
    <dsp:sp modelId="{8F9CD0E7-3F9C-49F6-8D61-593210AB1FD0}">
      <dsp:nvSpPr>
        <dsp:cNvPr id="0" name=""/>
        <dsp:cNvSpPr/>
      </dsp:nvSpPr>
      <dsp:spPr>
        <a:xfrm>
          <a:off x="-1221" y="1315345"/>
          <a:ext cx="11029615" cy="10476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1F0BBB-64C5-4E9B-BFA1-E50E0C346E56}">
      <dsp:nvSpPr>
        <dsp:cNvPr id="0" name=""/>
        <dsp:cNvSpPr/>
      </dsp:nvSpPr>
      <dsp:spPr>
        <a:xfrm>
          <a:off x="315680" y="1551058"/>
          <a:ext cx="576186" cy="5761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D975E2B-4167-48F3-AC47-2D6C7CF8FB98}">
      <dsp:nvSpPr>
        <dsp:cNvPr id="0" name=""/>
        <dsp:cNvSpPr/>
      </dsp:nvSpPr>
      <dsp:spPr>
        <a:xfrm>
          <a:off x="1203959" y="1315345"/>
          <a:ext cx="9826877" cy="1047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72" tIns="110872" rIns="110872" bIns="110872" numCol="1" spcCol="1270" anchor="ctr" anchorCtr="0">
          <a:noAutofit/>
        </a:bodyPr>
        <a:lstStyle/>
        <a:p>
          <a:pPr marL="0" lvl="0" indent="0" algn="l" defTabSz="1111250">
            <a:lnSpc>
              <a:spcPct val="100000"/>
            </a:lnSpc>
            <a:spcBef>
              <a:spcPct val="0"/>
            </a:spcBef>
            <a:spcAft>
              <a:spcPct val="35000"/>
            </a:spcAft>
            <a:buNone/>
          </a:pPr>
          <a:r>
            <a:rPr lang="en-US" sz="2500" kern="1200" dirty="0"/>
            <a:t>The dealers want to predict their sales to increase their revenues for future sales. </a:t>
          </a:r>
        </a:p>
      </dsp:txBody>
      <dsp:txXfrm>
        <a:off x="1203959" y="1315345"/>
        <a:ext cx="9826877" cy="1047611"/>
      </dsp:txXfrm>
    </dsp:sp>
    <dsp:sp modelId="{6263FE08-7550-457C-888F-6B9C52868E76}">
      <dsp:nvSpPr>
        <dsp:cNvPr id="0" name=""/>
        <dsp:cNvSpPr/>
      </dsp:nvSpPr>
      <dsp:spPr>
        <a:xfrm>
          <a:off x="-1221" y="2624860"/>
          <a:ext cx="11029615" cy="10476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953C07-F398-4BB1-A2B1-D5F8A167FDB1}">
      <dsp:nvSpPr>
        <dsp:cNvPr id="0" name=""/>
        <dsp:cNvSpPr/>
      </dsp:nvSpPr>
      <dsp:spPr>
        <a:xfrm>
          <a:off x="315680" y="2860573"/>
          <a:ext cx="576186" cy="5761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75DBBFF-E896-4597-83EF-0C93A09FF412}">
      <dsp:nvSpPr>
        <dsp:cNvPr id="0" name=""/>
        <dsp:cNvSpPr/>
      </dsp:nvSpPr>
      <dsp:spPr>
        <a:xfrm>
          <a:off x="1208769" y="2624860"/>
          <a:ext cx="9817256" cy="1047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72" tIns="110872" rIns="110872" bIns="110872" numCol="1" spcCol="1270" anchor="ctr" anchorCtr="0">
          <a:noAutofit/>
        </a:bodyPr>
        <a:lstStyle/>
        <a:p>
          <a:pPr marL="0" lvl="0" indent="0" algn="l" defTabSz="1111250">
            <a:lnSpc>
              <a:spcPct val="100000"/>
            </a:lnSpc>
            <a:spcBef>
              <a:spcPct val="0"/>
            </a:spcBef>
            <a:spcAft>
              <a:spcPct val="35000"/>
            </a:spcAft>
            <a:buNone/>
          </a:pPr>
          <a:r>
            <a:rPr lang="en-US" sz="2500" kern="1200" dirty="0"/>
            <a:t>Used car dealers deal with challenges when obtaining consumers.</a:t>
          </a:r>
        </a:p>
      </dsp:txBody>
      <dsp:txXfrm>
        <a:off x="1208769" y="2624860"/>
        <a:ext cx="9817256" cy="10476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96568" y="356393"/>
          <a:ext cx="6310391" cy="71278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50800" rIns="50800" bIns="50800" numCol="1" spcCol="1270" anchor="ctr" anchorCtr="0">
          <a:noAutofit/>
        </a:bodyPr>
        <a:lstStyle/>
        <a:p>
          <a:pPr marL="0" lvl="0" indent="0" algn="l" defTabSz="889000">
            <a:lnSpc>
              <a:spcPct val="100000"/>
            </a:lnSpc>
            <a:spcBef>
              <a:spcPct val="0"/>
            </a:spcBef>
            <a:spcAft>
              <a:spcPct val="35000"/>
            </a:spcAft>
            <a:buNone/>
          </a:pPr>
          <a:r>
            <a:rPr lang="en-US" sz="2000" kern="1200" dirty="0"/>
            <a:t>Prices of the Vehicles</a:t>
          </a:r>
        </a:p>
      </dsp:txBody>
      <dsp:txXfrm>
        <a:off x="496568" y="356393"/>
        <a:ext cx="6310391" cy="712787"/>
      </dsp:txXfrm>
    </dsp:sp>
    <dsp:sp modelId="{07CB3071-D555-47DA-A36A-69EB91531FD8}">
      <dsp:nvSpPr>
        <dsp:cNvPr id="0" name=""/>
        <dsp:cNvSpPr/>
      </dsp:nvSpPr>
      <dsp:spPr>
        <a:xfrm>
          <a:off x="51076" y="267295"/>
          <a:ext cx="890984" cy="8909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55666" y="1425575"/>
          <a:ext cx="6051292" cy="71278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50800" rIns="50800" bIns="50800" numCol="1" spcCol="1270" anchor="ctr" anchorCtr="0">
          <a:noAutofit/>
        </a:bodyPr>
        <a:lstStyle/>
        <a:p>
          <a:pPr marL="0" lvl="0" indent="0" algn="l" defTabSz="889000">
            <a:lnSpc>
              <a:spcPct val="100000"/>
            </a:lnSpc>
            <a:spcBef>
              <a:spcPct val="0"/>
            </a:spcBef>
            <a:spcAft>
              <a:spcPct val="35000"/>
            </a:spcAft>
            <a:buNone/>
          </a:pPr>
          <a:r>
            <a:rPr lang="en-US" sz="2000" kern="1200" dirty="0"/>
            <a:t>Varying qualities and features makes the vehicles more expensive.</a:t>
          </a:r>
        </a:p>
      </dsp:txBody>
      <dsp:txXfrm>
        <a:off x="755666" y="1425575"/>
        <a:ext cx="6051292" cy="712787"/>
      </dsp:txXfrm>
    </dsp:sp>
    <dsp:sp modelId="{3F8116AC-FAC3-4E95-9865-93CCFEB191B9}">
      <dsp:nvSpPr>
        <dsp:cNvPr id="0" name=""/>
        <dsp:cNvSpPr/>
      </dsp:nvSpPr>
      <dsp:spPr>
        <a:xfrm>
          <a:off x="310174" y="1336476"/>
          <a:ext cx="890984" cy="8909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578382" y="2530923"/>
          <a:ext cx="6248107" cy="71278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5775" tIns="50800" rIns="50800" bIns="50800" numCol="1" spcCol="1270" anchor="ctr" anchorCtr="0">
          <a:noAutofit/>
        </a:bodyPr>
        <a:lstStyle/>
        <a:p>
          <a:pPr marL="0" lvl="0" indent="0" algn="l" defTabSz="889000">
            <a:lnSpc>
              <a:spcPct val="100000"/>
            </a:lnSpc>
            <a:spcBef>
              <a:spcPct val="0"/>
            </a:spcBef>
            <a:spcAft>
              <a:spcPct val="35000"/>
            </a:spcAft>
            <a:buNone/>
          </a:pPr>
          <a:r>
            <a:rPr lang="en-US" sz="2000" kern="1200" dirty="0"/>
            <a:t>The vehicle's value determines the price of the vehicle.</a:t>
          </a:r>
        </a:p>
      </dsp:txBody>
      <dsp:txXfrm>
        <a:off x="578382" y="2530923"/>
        <a:ext cx="6248107" cy="712787"/>
      </dsp:txXfrm>
    </dsp:sp>
    <dsp:sp modelId="{A965097E-32F1-4AB8-8C4E-2814A7596B2F}">
      <dsp:nvSpPr>
        <dsp:cNvPr id="0" name=""/>
        <dsp:cNvSpPr/>
      </dsp:nvSpPr>
      <dsp:spPr>
        <a:xfrm>
          <a:off x="51076" y="2405658"/>
          <a:ext cx="890984" cy="8909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11/15/2022</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11/15/2022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27</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11/15/2022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11/15/2022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11/15/2022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11/15/2022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11/15/2022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11/15/2022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11/15/2022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hyperlink" Target="https://www.pexels.com/photo/car-chrome-mercedes-polish-4733/"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pngall.com/luxury-car-png" TargetMode="External"/><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hyperlink" Target="https://www.publicdomainpictures.net/en/view-image.php?image=245533&amp;picture=white-lamborghini-car" TargetMode="External"/><Relationship Id="rId2" Type="http://schemas.openxmlformats.org/officeDocument/2006/relationships/image" Target="../media/image10.jp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b="1" u="sng" dirty="0">
                <a:solidFill>
                  <a:schemeClr val="bg1"/>
                </a:solidFill>
              </a:rPr>
              <a:t>Car Sales Predictions</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788588"/>
          </a:xfrm>
        </p:spPr>
        <p:txBody>
          <a:bodyPr>
            <a:normAutofit/>
          </a:bodyPr>
          <a:lstStyle/>
          <a:p>
            <a:r>
              <a:rPr lang="en-US" dirty="0">
                <a:solidFill>
                  <a:srgbClr val="7CEBFF"/>
                </a:solidFill>
              </a:rPr>
              <a:t>Lachandra Ash</a:t>
            </a:r>
          </a:p>
          <a:p>
            <a:r>
              <a:rPr lang="en-US" dirty="0">
                <a:solidFill>
                  <a:srgbClr val="7CEBFF"/>
                </a:solidFill>
              </a:rPr>
              <a:t>11/15/2022</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16EC662-26EF-B443-C529-5463A664594E}"/>
              </a:ext>
            </a:extLst>
          </p:cNvPr>
          <p:cNvSpPr>
            <a:spLocks noGrp="1"/>
          </p:cNvSpPr>
          <p:nvPr>
            <p:ph type="title"/>
          </p:nvPr>
        </p:nvSpPr>
        <p:spPr>
          <a:xfrm>
            <a:off x="581193" y="729658"/>
            <a:ext cx="11029616" cy="988332"/>
          </a:xfrm>
        </p:spPr>
        <p:txBody>
          <a:bodyPr/>
          <a:lstStyle/>
          <a:p>
            <a:r>
              <a:rPr lang="en-US" b="1" dirty="0"/>
              <a:t>Horsepower and Price in Thousands</a:t>
            </a:r>
          </a:p>
        </p:txBody>
      </p:sp>
      <p:sp>
        <p:nvSpPr>
          <p:cNvPr id="12" name="Content Placeholder 3">
            <a:extLst>
              <a:ext uri="{FF2B5EF4-FFF2-40B4-BE49-F238E27FC236}">
                <a16:creationId xmlns:a16="http://schemas.microsoft.com/office/drawing/2014/main" id="{66689BC2-A01C-A389-B2C6-8F225213C3BD}"/>
              </a:ext>
            </a:extLst>
          </p:cNvPr>
          <p:cNvSpPr>
            <a:spLocks noGrp="1"/>
          </p:cNvSpPr>
          <p:nvPr>
            <p:ph sz="half" idx="2"/>
          </p:nvPr>
        </p:nvSpPr>
        <p:spPr>
          <a:xfrm>
            <a:off x="6188417" y="2228003"/>
            <a:ext cx="5422392" cy="3633047"/>
          </a:xfrm>
        </p:spPr>
        <p:txBody>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more horsepower that a vehicle has, the more expensive it is.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Content Placeholder 3">
            <a:extLst>
              <a:ext uri="{FF2B5EF4-FFF2-40B4-BE49-F238E27FC236}">
                <a16:creationId xmlns:a16="http://schemas.microsoft.com/office/drawing/2014/main" id="{2108F526-651E-1926-0490-195A9BF0888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34393" y="2227263"/>
            <a:ext cx="4516163" cy="3633787"/>
          </a:xfrm>
          <a:prstGeom prst="rect">
            <a:avLst/>
          </a:prstGeom>
          <a:noFill/>
          <a:ln>
            <a:noFill/>
          </a:ln>
        </p:spPr>
      </p:pic>
    </p:spTree>
    <p:extLst>
      <p:ext uri="{BB962C8B-B14F-4D97-AF65-F5344CB8AC3E}">
        <p14:creationId xmlns:p14="http://schemas.microsoft.com/office/powerpoint/2010/main" val="3036378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7915AFE-83AC-C846-0B40-EEF603B2F74F}"/>
              </a:ext>
            </a:extLst>
          </p:cNvPr>
          <p:cNvSpPr>
            <a:spLocks noGrp="1"/>
          </p:cNvSpPr>
          <p:nvPr>
            <p:ph type="title"/>
          </p:nvPr>
        </p:nvSpPr>
        <p:spPr>
          <a:xfrm>
            <a:off x="581193" y="729658"/>
            <a:ext cx="11029616" cy="988332"/>
          </a:xfrm>
        </p:spPr>
        <p:txBody>
          <a:bodyPr/>
          <a:lstStyle/>
          <a:p>
            <a:r>
              <a:rPr lang="en-US" b="1" dirty="0"/>
              <a:t>Wheelbase Vs. price in thousands</a:t>
            </a:r>
          </a:p>
        </p:txBody>
      </p:sp>
      <p:sp>
        <p:nvSpPr>
          <p:cNvPr id="10" name="Content Placeholder 2">
            <a:extLst>
              <a:ext uri="{FF2B5EF4-FFF2-40B4-BE49-F238E27FC236}">
                <a16:creationId xmlns:a16="http://schemas.microsoft.com/office/drawing/2014/main" id="{0105D2ED-DF21-BF29-C363-38E3FE844591}"/>
              </a:ext>
            </a:extLst>
          </p:cNvPr>
          <p:cNvSpPr>
            <a:spLocks noGrp="1"/>
          </p:cNvSpPr>
          <p:nvPr>
            <p:ph sz="half" idx="1"/>
          </p:nvPr>
        </p:nvSpPr>
        <p:spPr>
          <a:xfrm>
            <a:off x="581193" y="2228003"/>
            <a:ext cx="5422390" cy="3633047"/>
          </a:xfrm>
        </p:spPr>
        <p:txBody>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wheelbase sizes approximately between 100-115 were more expensive versus the wheelbase sizes from 115-140.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Content Placeholder 3" descr="Chart, scatter chart&#10;&#10;Description automatically generated">
            <a:extLst>
              <a:ext uri="{FF2B5EF4-FFF2-40B4-BE49-F238E27FC236}">
                <a16:creationId xmlns:a16="http://schemas.microsoft.com/office/drawing/2014/main" id="{CD89F01C-0406-98DC-CE97-1A08AA6BA9A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29411" y="2227263"/>
            <a:ext cx="4540228" cy="3633787"/>
          </a:xfrm>
          <a:prstGeom prst="rect">
            <a:avLst/>
          </a:prstGeom>
          <a:noFill/>
          <a:ln>
            <a:noFill/>
          </a:ln>
        </p:spPr>
      </p:pic>
    </p:spTree>
    <p:extLst>
      <p:ext uri="{BB962C8B-B14F-4D97-AF65-F5344CB8AC3E}">
        <p14:creationId xmlns:p14="http://schemas.microsoft.com/office/powerpoint/2010/main" val="3040386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7253F-51EB-7917-67F2-508265F55382}"/>
              </a:ext>
            </a:extLst>
          </p:cNvPr>
          <p:cNvSpPr>
            <a:spLocks noGrp="1"/>
          </p:cNvSpPr>
          <p:nvPr>
            <p:ph type="title"/>
          </p:nvPr>
        </p:nvSpPr>
        <p:spPr/>
        <p:txBody>
          <a:bodyPr/>
          <a:lstStyle/>
          <a:p>
            <a:r>
              <a:rPr lang="en-US" b="1" dirty="0"/>
              <a:t>Width vs. price in thousands</a:t>
            </a:r>
          </a:p>
        </p:txBody>
      </p:sp>
      <p:sp>
        <p:nvSpPr>
          <p:cNvPr id="6" name="Content Placeholder 5">
            <a:extLst>
              <a:ext uri="{FF2B5EF4-FFF2-40B4-BE49-F238E27FC236}">
                <a16:creationId xmlns:a16="http://schemas.microsoft.com/office/drawing/2014/main" id="{55999BD0-B9E9-2A4F-5F14-3126696DEF7F}"/>
              </a:ext>
            </a:extLst>
          </p:cNvPr>
          <p:cNvSpPr>
            <a:spLocks noGrp="1"/>
          </p:cNvSpPr>
          <p:nvPr>
            <p:ph sz="half" idx="2"/>
          </p:nvPr>
        </p:nvSpPr>
        <p:spPr/>
        <p:txBody>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greater the width of the wheelbase, the more expensive it is..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7" name="Content Placeholder 6">
            <a:extLst>
              <a:ext uri="{FF2B5EF4-FFF2-40B4-BE49-F238E27FC236}">
                <a16:creationId xmlns:a16="http://schemas.microsoft.com/office/drawing/2014/main" id="{2B915FD3-E7BF-AC73-F081-14F2467D9B8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34393" y="2227263"/>
            <a:ext cx="4516163" cy="3633787"/>
          </a:xfrm>
          <a:prstGeom prst="rect">
            <a:avLst/>
          </a:prstGeom>
          <a:noFill/>
          <a:ln>
            <a:noFill/>
          </a:ln>
        </p:spPr>
      </p:pic>
    </p:spTree>
    <p:extLst>
      <p:ext uri="{BB962C8B-B14F-4D97-AF65-F5344CB8AC3E}">
        <p14:creationId xmlns:p14="http://schemas.microsoft.com/office/powerpoint/2010/main" val="72722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F887A-9B17-3A74-0FD5-1EFE372BEEA3}"/>
              </a:ext>
            </a:extLst>
          </p:cNvPr>
          <p:cNvSpPr>
            <a:spLocks noGrp="1"/>
          </p:cNvSpPr>
          <p:nvPr>
            <p:ph type="title"/>
          </p:nvPr>
        </p:nvSpPr>
        <p:spPr/>
        <p:txBody>
          <a:bodyPr/>
          <a:lstStyle/>
          <a:p>
            <a:r>
              <a:rPr lang="en-US" b="1" u="sng" dirty="0"/>
              <a:t>Length Vs. price in thousands</a:t>
            </a:r>
          </a:p>
        </p:txBody>
      </p:sp>
      <p:sp>
        <p:nvSpPr>
          <p:cNvPr id="3" name="Content Placeholder 2">
            <a:extLst>
              <a:ext uri="{FF2B5EF4-FFF2-40B4-BE49-F238E27FC236}">
                <a16:creationId xmlns:a16="http://schemas.microsoft.com/office/drawing/2014/main" id="{FD2BBB93-5AE0-A0D1-E88F-D9A4519CD710}"/>
              </a:ext>
            </a:extLst>
          </p:cNvPr>
          <p:cNvSpPr>
            <a:spLocks noGrp="1"/>
          </p:cNvSpPr>
          <p:nvPr>
            <p:ph sz="half" idx="1"/>
          </p:nvPr>
        </p:nvSpPr>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greater the length of the wheelbase, the more expensive it is.</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After the length of 20, the prices dropped.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Content Placeholder 4" descr="Chart, scatter chart&#10;&#10;Description automatically generated">
            <a:extLst>
              <a:ext uri="{FF2B5EF4-FFF2-40B4-BE49-F238E27FC236}">
                <a16:creationId xmlns:a16="http://schemas.microsoft.com/office/drawing/2014/main" id="{174B6D28-7F25-5C5D-892F-854DE1CD0EE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41443" y="2227263"/>
            <a:ext cx="4516163" cy="3633787"/>
          </a:xfrm>
          <a:prstGeom prst="rect">
            <a:avLst/>
          </a:prstGeom>
          <a:noFill/>
          <a:ln>
            <a:noFill/>
          </a:ln>
        </p:spPr>
      </p:pic>
    </p:spTree>
    <p:extLst>
      <p:ext uri="{BB962C8B-B14F-4D97-AF65-F5344CB8AC3E}">
        <p14:creationId xmlns:p14="http://schemas.microsoft.com/office/powerpoint/2010/main" val="3047473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3DABD-457D-75E0-E792-2FD92CA5157A}"/>
              </a:ext>
            </a:extLst>
          </p:cNvPr>
          <p:cNvSpPr>
            <a:spLocks noGrp="1"/>
          </p:cNvSpPr>
          <p:nvPr>
            <p:ph type="title"/>
          </p:nvPr>
        </p:nvSpPr>
        <p:spPr/>
        <p:txBody>
          <a:bodyPr/>
          <a:lstStyle/>
          <a:p>
            <a:r>
              <a:rPr lang="en-US" b="1" u="sng" dirty="0"/>
              <a:t>Fuel capacity vs. price in thousands</a:t>
            </a:r>
          </a:p>
        </p:txBody>
      </p:sp>
      <p:sp>
        <p:nvSpPr>
          <p:cNvPr id="4" name="Content Placeholder 3">
            <a:extLst>
              <a:ext uri="{FF2B5EF4-FFF2-40B4-BE49-F238E27FC236}">
                <a16:creationId xmlns:a16="http://schemas.microsoft.com/office/drawing/2014/main" id="{37701B00-B359-F7E7-0651-76608D585723}"/>
              </a:ext>
            </a:extLst>
          </p:cNvPr>
          <p:cNvSpPr>
            <a:spLocks noGrp="1"/>
          </p:cNvSpPr>
          <p:nvPr>
            <p:ph sz="half" idx="2"/>
          </p:nvPr>
        </p:nvSpPr>
        <p:spPr/>
        <p:txBody>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vehicles with greater fuel capacity were more expensive.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Content Placeholder 4" descr="Chart, scatter chart&#10;&#10;Description automatically generated">
            <a:extLst>
              <a:ext uri="{FF2B5EF4-FFF2-40B4-BE49-F238E27FC236}">
                <a16:creationId xmlns:a16="http://schemas.microsoft.com/office/drawing/2014/main" id="{F03A1E33-991E-1331-63F9-F0BD516E38E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34393" y="2227263"/>
            <a:ext cx="4516163" cy="3633787"/>
          </a:xfrm>
          <a:prstGeom prst="rect">
            <a:avLst/>
          </a:prstGeom>
          <a:noFill/>
          <a:ln>
            <a:noFill/>
          </a:ln>
        </p:spPr>
      </p:pic>
    </p:spTree>
    <p:extLst>
      <p:ext uri="{BB962C8B-B14F-4D97-AF65-F5344CB8AC3E}">
        <p14:creationId xmlns:p14="http://schemas.microsoft.com/office/powerpoint/2010/main" val="2707084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382BE-FFC5-A55C-4E28-2FF3F88E17B2}"/>
              </a:ext>
            </a:extLst>
          </p:cNvPr>
          <p:cNvSpPr>
            <a:spLocks noGrp="1"/>
          </p:cNvSpPr>
          <p:nvPr>
            <p:ph type="title"/>
          </p:nvPr>
        </p:nvSpPr>
        <p:spPr/>
        <p:txBody>
          <a:bodyPr/>
          <a:lstStyle/>
          <a:p>
            <a:r>
              <a:rPr lang="en-US" b="1" u="sng" dirty="0"/>
              <a:t>Curb weight vs. price in thousands</a:t>
            </a:r>
          </a:p>
        </p:txBody>
      </p:sp>
      <p:sp>
        <p:nvSpPr>
          <p:cNvPr id="3" name="Content Placeholder 2">
            <a:extLst>
              <a:ext uri="{FF2B5EF4-FFF2-40B4-BE49-F238E27FC236}">
                <a16:creationId xmlns:a16="http://schemas.microsoft.com/office/drawing/2014/main" id="{A615E782-661C-6156-F988-29257F740C16}"/>
              </a:ext>
            </a:extLst>
          </p:cNvPr>
          <p:cNvSpPr>
            <a:spLocks noGrp="1"/>
          </p:cNvSpPr>
          <p:nvPr>
            <p:ph sz="half" idx="1"/>
          </p:nvPr>
        </p:nvSpPr>
        <p:spPr/>
        <p:txBody>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As the curb weight increased, the price increased.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Content Placeholder 4">
            <a:extLst>
              <a:ext uri="{FF2B5EF4-FFF2-40B4-BE49-F238E27FC236}">
                <a16:creationId xmlns:a16="http://schemas.microsoft.com/office/drawing/2014/main" id="{1DC998C0-499B-68F0-5904-F0AB8E78339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41443" y="2227263"/>
            <a:ext cx="4516163" cy="3633787"/>
          </a:xfrm>
          <a:prstGeom prst="rect">
            <a:avLst/>
          </a:prstGeom>
          <a:noFill/>
          <a:ln>
            <a:noFill/>
          </a:ln>
        </p:spPr>
      </p:pic>
    </p:spTree>
    <p:extLst>
      <p:ext uri="{BB962C8B-B14F-4D97-AF65-F5344CB8AC3E}">
        <p14:creationId xmlns:p14="http://schemas.microsoft.com/office/powerpoint/2010/main" val="3233535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5F608-A583-1FE4-7F2D-DFD2A0E3EC11}"/>
              </a:ext>
            </a:extLst>
          </p:cNvPr>
          <p:cNvSpPr>
            <a:spLocks noGrp="1"/>
          </p:cNvSpPr>
          <p:nvPr>
            <p:ph type="title"/>
          </p:nvPr>
        </p:nvSpPr>
        <p:spPr/>
        <p:txBody>
          <a:bodyPr/>
          <a:lstStyle/>
          <a:p>
            <a:r>
              <a:rPr lang="en-US" dirty="0"/>
              <a:t>Fuel Efficiency vs. price in thousands</a:t>
            </a:r>
          </a:p>
        </p:txBody>
      </p:sp>
      <p:sp>
        <p:nvSpPr>
          <p:cNvPr id="4" name="Content Placeholder 3">
            <a:extLst>
              <a:ext uri="{FF2B5EF4-FFF2-40B4-BE49-F238E27FC236}">
                <a16:creationId xmlns:a16="http://schemas.microsoft.com/office/drawing/2014/main" id="{527BCD40-3E4A-56DB-60B5-3ACC0C638D40}"/>
              </a:ext>
            </a:extLst>
          </p:cNvPr>
          <p:cNvSpPr>
            <a:spLocks noGrp="1"/>
          </p:cNvSpPr>
          <p:nvPr>
            <p:ph sz="half" idx="2"/>
          </p:nvPr>
        </p:nvSpPr>
        <p:spPr/>
        <p:txBody>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vehicles with greater fuel efficiency were more expensive till approximately 23, then the price began to decline from 23 to 45.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Content Placeholder 4" descr="Chart, scatter chart&#10;&#10;Description automatically generated">
            <a:extLst>
              <a:ext uri="{FF2B5EF4-FFF2-40B4-BE49-F238E27FC236}">
                <a16:creationId xmlns:a16="http://schemas.microsoft.com/office/drawing/2014/main" id="{F73BFDB6-6BA5-3152-23B1-1FBBC0DDF7C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34393" y="2227263"/>
            <a:ext cx="4516163" cy="3633787"/>
          </a:xfrm>
          <a:prstGeom prst="rect">
            <a:avLst/>
          </a:prstGeom>
          <a:noFill/>
          <a:ln>
            <a:noFill/>
          </a:ln>
        </p:spPr>
      </p:pic>
    </p:spTree>
    <p:extLst>
      <p:ext uri="{BB962C8B-B14F-4D97-AF65-F5344CB8AC3E}">
        <p14:creationId xmlns:p14="http://schemas.microsoft.com/office/powerpoint/2010/main" val="2753065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19643-81B6-F798-0303-2FC9016ED430}"/>
              </a:ext>
            </a:extLst>
          </p:cNvPr>
          <p:cNvSpPr>
            <a:spLocks noGrp="1"/>
          </p:cNvSpPr>
          <p:nvPr>
            <p:ph type="title"/>
          </p:nvPr>
        </p:nvSpPr>
        <p:spPr/>
        <p:txBody>
          <a:bodyPr/>
          <a:lstStyle/>
          <a:p>
            <a:r>
              <a:rPr lang="en-US" dirty="0"/>
              <a:t>Power perfect factor vs. price in thousands</a:t>
            </a:r>
          </a:p>
        </p:txBody>
      </p:sp>
      <p:sp>
        <p:nvSpPr>
          <p:cNvPr id="3" name="Content Placeholder 2">
            <a:extLst>
              <a:ext uri="{FF2B5EF4-FFF2-40B4-BE49-F238E27FC236}">
                <a16:creationId xmlns:a16="http://schemas.microsoft.com/office/drawing/2014/main" id="{4653C026-C3A5-AAFC-F895-30C0772DA4D2}"/>
              </a:ext>
            </a:extLst>
          </p:cNvPr>
          <p:cNvSpPr>
            <a:spLocks noGrp="1"/>
          </p:cNvSpPr>
          <p:nvPr>
            <p:ph sz="half" idx="1"/>
          </p:nvPr>
        </p:nvSpPr>
        <p:spPr/>
        <p:txBody>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higher the vehicle’s power perfection factor is, the higher the price of the vehicle.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Content Placeholder 4" descr="Chart, scatter chart&#10;&#10;Description automatically generated">
            <a:extLst>
              <a:ext uri="{FF2B5EF4-FFF2-40B4-BE49-F238E27FC236}">
                <a16:creationId xmlns:a16="http://schemas.microsoft.com/office/drawing/2014/main" id="{CD4A73F3-2D45-F1A7-C9B6-EA9CF375040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41443" y="2227263"/>
            <a:ext cx="4516163" cy="3633787"/>
          </a:xfrm>
          <a:prstGeom prst="rect">
            <a:avLst/>
          </a:prstGeom>
          <a:noFill/>
          <a:ln>
            <a:noFill/>
          </a:ln>
        </p:spPr>
      </p:pic>
    </p:spTree>
    <p:extLst>
      <p:ext uri="{BB962C8B-B14F-4D97-AF65-F5344CB8AC3E}">
        <p14:creationId xmlns:p14="http://schemas.microsoft.com/office/powerpoint/2010/main" val="1420290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5D3CD052-7AA0-9A24-E0BA-1F79E2352840}"/>
              </a:ext>
            </a:extLst>
          </p:cNvPr>
          <p:cNvSpPr>
            <a:spLocks noGrp="1"/>
          </p:cNvSpPr>
          <p:nvPr>
            <p:ph type="title"/>
          </p:nvPr>
        </p:nvSpPr>
        <p:spPr>
          <a:xfrm>
            <a:off x="581193" y="729658"/>
            <a:ext cx="11029616" cy="988332"/>
          </a:xfrm>
        </p:spPr>
        <p:txBody>
          <a:bodyPr/>
          <a:lstStyle/>
          <a:p>
            <a:r>
              <a:rPr lang="en-US" dirty="0"/>
              <a:t>Manufacturer</a:t>
            </a:r>
          </a:p>
        </p:txBody>
      </p:sp>
      <p:pic>
        <p:nvPicPr>
          <p:cNvPr id="5" name="Content Placeholder 4" descr="Chart, bar chart&#10;&#10;Description automatically generated">
            <a:extLst>
              <a:ext uri="{FF2B5EF4-FFF2-40B4-BE49-F238E27FC236}">
                <a16:creationId xmlns:a16="http://schemas.microsoft.com/office/drawing/2014/main" id="{4F600B09-E7E9-4068-D0AA-7BCEC2A21ADE}"/>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tretch/>
        </p:blipFill>
        <p:spPr bwMode="auto">
          <a:xfrm>
            <a:off x="795448" y="2228003"/>
            <a:ext cx="4993879" cy="4038982"/>
          </a:xfrm>
          <a:prstGeom prst="rect">
            <a:avLst/>
          </a:prstGeom>
          <a:noFill/>
          <a:ln>
            <a:noFill/>
          </a:ln>
        </p:spPr>
      </p:pic>
      <p:sp>
        <p:nvSpPr>
          <p:cNvPr id="19" name="Content Placeholder 3">
            <a:extLst>
              <a:ext uri="{FF2B5EF4-FFF2-40B4-BE49-F238E27FC236}">
                <a16:creationId xmlns:a16="http://schemas.microsoft.com/office/drawing/2014/main" id="{60565611-A626-7FDD-8310-CF7D0A3D24C0}"/>
              </a:ext>
            </a:extLst>
          </p:cNvPr>
          <p:cNvSpPr>
            <a:spLocks noGrp="1"/>
          </p:cNvSpPr>
          <p:nvPr>
            <p:ph sz="half" idx="2"/>
          </p:nvPr>
        </p:nvSpPr>
        <p:spPr>
          <a:xfrm>
            <a:off x="6188417" y="2228003"/>
            <a:ext cx="5422392" cy="3633047"/>
          </a:xfrm>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Dodge and Ford had the highest number of vehicles. Chevrolet, Mercedes-Benz, and Toyota had the second highest number of vehicles.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Infiniti and Jaguar have the least number of vehicles.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602251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2E959-C211-06B0-634B-6B7D50F3AAD6}"/>
              </a:ext>
            </a:extLst>
          </p:cNvPr>
          <p:cNvSpPr>
            <a:spLocks noGrp="1"/>
          </p:cNvSpPr>
          <p:nvPr>
            <p:ph type="title"/>
          </p:nvPr>
        </p:nvSpPr>
        <p:spPr/>
        <p:txBody>
          <a:bodyPr/>
          <a:lstStyle/>
          <a:p>
            <a:r>
              <a:rPr lang="en-US" dirty="0"/>
              <a:t>Engine size</a:t>
            </a:r>
          </a:p>
        </p:txBody>
      </p:sp>
      <p:sp>
        <p:nvSpPr>
          <p:cNvPr id="3" name="Content Placeholder 2">
            <a:extLst>
              <a:ext uri="{FF2B5EF4-FFF2-40B4-BE49-F238E27FC236}">
                <a16:creationId xmlns:a16="http://schemas.microsoft.com/office/drawing/2014/main" id="{A209E5DB-8B41-2756-D6DE-268F84FCE7D5}"/>
              </a:ext>
            </a:extLst>
          </p:cNvPr>
          <p:cNvSpPr>
            <a:spLocks noGrp="1"/>
          </p:cNvSpPr>
          <p:nvPr>
            <p:ph sz="half" idx="1"/>
          </p:nvPr>
        </p:nvSpPr>
        <p:spPr/>
        <p:txBody>
          <a:bodyPr/>
          <a:lstStyle/>
          <a:p>
            <a:r>
              <a:rPr lang="en-US" sz="1800" dirty="0">
                <a:effectLst/>
                <a:latin typeface="Times New Roman" panose="02020603050405020304" pitchFamily="18" charset="0"/>
                <a:ea typeface="Calibri" panose="020F0502020204030204" pitchFamily="34" charset="0"/>
              </a:rPr>
              <a:t>The 2.0 engine size has the greater number of engines of that size.</a:t>
            </a:r>
          </a:p>
          <a:p>
            <a:r>
              <a:rPr lang="en-US" sz="1800" dirty="0">
                <a:effectLst/>
                <a:latin typeface="Times New Roman" panose="02020603050405020304" pitchFamily="18" charset="0"/>
                <a:ea typeface="Calibri" panose="020F0502020204030204" pitchFamily="34" charset="0"/>
              </a:rPr>
              <a:t> The 3.0 engine size has the second greatest number of engines of that size. </a:t>
            </a:r>
            <a:endParaRPr lang="en-US" dirty="0"/>
          </a:p>
        </p:txBody>
      </p:sp>
      <p:pic>
        <p:nvPicPr>
          <p:cNvPr id="5" name="Content Placeholder 4" descr="Chart, bar chart&#10;&#10;Description automatically generated">
            <a:extLst>
              <a:ext uri="{FF2B5EF4-FFF2-40B4-BE49-F238E27FC236}">
                <a16:creationId xmlns:a16="http://schemas.microsoft.com/office/drawing/2014/main" id="{0DD8FEA8-1C65-61E8-1F28-1C01B7F3668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25373" y="2227263"/>
            <a:ext cx="4548303" cy="3633787"/>
          </a:xfrm>
          <a:prstGeom prst="rect">
            <a:avLst/>
          </a:prstGeom>
          <a:noFill/>
          <a:ln>
            <a:noFill/>
          </a:ln>
        </p:spPr>
      </p:pic>
    </p:spTree>
    <p:extLst>
      <p:ext uri="{BB962C8B-B14F-4D97-AF65-F5344CB8AC3E}">
        <p14:creationId xmlns:p14="http://schemas.microsoft.com/office/powerpoint/2010/main" val="3531604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a:xfrm>
            <a:off x="581193" y="729658"/>
            <a:ext cx="11029616" cy="988332"/>
          </a:xfrm>
        </p:spPr>
        <p:txBody>
          <a:bodyPr anchor="b">
            <a:normAutofit/>
          </a:bodyPr>
          <a:lstStyle/>
          <a:p>
            <a:r>
              <a:rPr lang="en-US" b="1" u="sng" dirty="0"/>
              <a:t>Car sales History</a:t>
            </a:r>
          </a:p>
        </p:txBody>
      </p:sp>
      <p:pic>
        <p:nvPicPr>
          <p:cNvPr id="11" name="Content Placeholder 4" descr="Charts">
            <a:extLst>
              <a:ext uri="{FF2B5EF4-FFF2-40B4-BE49-F238E27FC236}">
                <a16:creationId xmlns:a16="http://schemas.microsoft.com/office/drawing/2014/main" id="{47D9BE16-119C-43B2-9AE6-18C4A150C0EF}"/>
              </a:ext>
            </a:extLst>
          </p:cNvPr>
          <p:cNvPicPr>
            <a:picLocks noGrp="1" noChangeAspect="1"/>
          </p:cNvPicPr>
          <p:nvPr>
            <p:ph sz="half" idx="1"/>
          </p:nvPr>
        </p:nvPicPr>
        <p:blipFill rotWithShape="1">
          <a:blip r:embed="rId2" cstate="screen">
            <a:extLst>
              <a:ext uri="{28A0092B-C50C-407E-A947-70E740481C1C}">
                <a14:useLocalDpi xmlns:a14="http://schemas.microsoft.com/office/drawing/2010/main"/>
              </a:ext>
            </a:extLst>
          </a:blip>
          <a:srcRect r="375" b="1"/>
          <a:stretch/>
        </p:blipFill>
        <p:spPr>
          <a:xfrm>
            <a:off x="581193" y="2228003"/>
            <a:ext cx="5422390" cy="3633047"/>
          </a:xfrm>
          <a:noFill/>
        </p:spPr>
      </p:pic>
      <p:sp>
        <p:nvSpPr>
          <p:cNvPr id="7" name="Content Placeholder 6">
            <a:extLst>
              <a:ext uri="{FF2B5EF4-FFF2-40B4-BE49-F238E27FC236}">
                <a16:creationId xmlns:a16="http://schemas.microsoft.com/office/drawing/2014/main" id="{FF6BFE70-4E54-B3BA-B431-F7893506D915}"/>
              </a:ext>
            </a:extLst>
          </p:cNvPr>
          <p:cNvSpPr>
            <a:spLocks noGrp="1"/>
          </p:cNvSpPr>
          <p:nvPr>
            <p:ph sz="half" idx="2"/>
          </p:nvPr>
        </p:nvSpPr>
        <p:spPr>
          <a:xfrm>
            <a:off x="6188417" y="2228003"/>
            <a:ext cx="5422392" cy="3633047"/>
          </a:xfrm>
        </p:spPr>
        <p:txBody>
          <a:bodyPr anchor="ctr">
            <a:normAutofit/>
          </a:bodyPr>
          <a:lstStyle/>
          <a:p>
            <a:pPr>
              <a:lnSpc>
                <a:spcPct val="90000"/>
              </a:lnSpc>
            </a:pPr>
            <a:r>
              <a:rPr lang="en-US" dirty="0">
                <a:effectLst/>
              </a:rPr>
              <a:t>Although the Germans and the French had the honor of inventing and perfecting the vehicle, it was the Americans who would go on to dominate the industry for the better part of the twentieth century.</a:t>
            </a:r>
          </a:p>
          <a:p>
            <a:pPr>
              <a:lnSpc>
                <a:spcPct val="90000"/>
              </a:lnSpc>
            </a:pPr>
            <a:r>
              <a:rPr lang="en-US" dirty="0">
                <a:effectLst/>
              </a:rPr>
              <a:t> By the 1920s, Ford, General Motors, and Chrysler had established themselves as the three major automakers, thanks in large part to the mass manufacturing methods pioneered by Henry Ford.</a:t>
            </a:r>
          </a:p>
          <a:p>
            <a:pPr>
              <a:lnSpc>
                <a:spcPct val="90000"/>
              </a:lnSpc>
            </a:pPr>
            <a:r>
              <a:rPr lang="en-US" dirty="0">
                <a:effectLst/>
              </a:rPr>
              <a:t> When the war ended, manufacturing of automobiles in Europe and Japan went through the roof to satisfy surging demand</a:t>
            </a:r>
            <a:endParaRPr lang="en-US" dirty="0"/>
          </a:p>
        </p:txBody>
      </p:sp>
    </p:spTree>
    <p:extLst>
      <p:ext uri="{BB962C8B-B14F-4D97-AF65-F5344CB8AC3E}">
        <p14:creationId xmlns:p14="http://schemas.microsoft.com/office/powerpoint/2010/main" val="497607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FEAFF-7F3B-8891-4988-AD4A12C3E8A7}"/>
              </a:ext>
            </a:extLst>
          </p:cNvPr>
          <p:cNvSpPr>
            <a:spLocks noGrp="1"/>
          </p:cNvSpPr>
          <p:nvPr>
            <p:ph type="title"/>
          </p:nvPr>
        </p:nvSpPr>
        <p:spPr/>
        <p:txBody>
          <a:bodyPr/>
          <a:lstStyle/>
          <a:p>
            <a:r>
              <a:rPr lang="en-US" dirty="0"/>
              <a:t>Sales in thousands</a:t>
            </a:r>
          </a:p>
        </p:txBody>
      </p:sp>
      <p:sp>
        <p:nvSpPr>
          <p:cNvPr id="4" name="Content Placeholder 3">
            <a:extLst>
              <a:ext uri="{FF2B5EF4-FFF2-40B4-BE49-F238E27FC236}">
                <a16:creationId xmlns:a16="http://schemas.microsoft.com/office/drawing/2014/main" id="{84FC6509-7DD6-EE6C-AD88-F312BB66BBAA}"/>
              </a:ext>
            </a:extLst>
          </p:cNvPr>
          <p:cNvSpPr>
            <a:spLocks noGrp="1"/>
          </p:cNvSpPr>
          <p:nvPr>
            <p:ph sz="half" idx="2"/>
          </p:nvPr>
        </p:nvSpPr>
        <p:spPr/>
        <p:txBody>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number of vehicle sales are greater in the beginning of the sales, but as the sales decreased, the number of sales decreased.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Content Placeholder 4" descr="Chart, histogram&#10;&#10;Description automatically generated">
            <a:extLst>
              <a:ext uri="{FF2B5EF4-FFF2-40B4-BE49-F238E27FC236}">
                <a16:creationId xmlns:a16="http://schemas.microsoft.com/office/drawing/2014/main" id="{12944278-CFBF-DACD-1028-A8EC38D82FD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34509" y="2227263"/>
            <a:ext cx="4515931" cy="3633787"/>
          </a:xfrm>
          <a:prstGeom prst="rect">
            <a:avLst/>
          </a:prstGeom>
          <a:noFill/>
          <a:ln>
            <a:noFill/>
          </a:ln>
        </p:spPr>
      </p:pic>
    </p:spTree>
    <p:extLst>
      <p:ext uri="{BB962C8B-B14F-4D97-AF65-F5344CB8AC3E}">
        <p14:creationId xmlns:p14="http://schemas.microsoft.com/office/powerpoint/2010/main" val="566321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818E2-94BF-F77E-DED0-52954559CF6A}"/>
              </a:ext>
            </a:extLst>
          </p:cNvPr>
          <p:cNvSpPr>
            <a:spLocks noGrp="1"/>
          </p:cNvSpPr>
          <p:nvPr>
            <p:ph type="title"/>
          </p:nvPr>
        </p:nvSpPr>
        <p:spPr/>
        <p:txBody>
          <a:bodyPr/>
          <a:lstStyle/>
          <a:p>
            <a:r>
              <a:rPr lang="en-US" dirty="0"/>
              <a:t>Year Resale  value</a:t>
            </a:r>
          </a:p>
        </p:txBody>
      </p:sp>
      <p:sp>
        <p:nvSpPr>
          <p:cNvPr id="3" name="Content Placeholder 2">
            <a:extLst>
              <a:ext uri="{FF2B5EF4-FFF2-40B4-BE49-F238E27FC236}">
                <a16:creationId xmlns:a16="http://schemas.microsoft.com/office/drawing/2014/main" id="{BD4528DD-D0F6-B145-6170-1C2F38BF56EE}"/>
              </a:ext>
            </a:extLst>
          </p:cNvPr>
          <p:cNvSpPr>
            <a:spLocks noGrp="1"/>
          </p:cNvSpPr>
          <p:nvPr>
            <p:ph sz="half" idx="1"/>
          </p:nvPr>
        </p:nvSpPr>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vehicle year resale value was greater between 10-15 years of age.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After 15 years of vehicle age, the resale value begins to decrease.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Content Placeholder 4" descr="Chart, histogram&#10;&#10;Description automatically generated">
            <a:extLst>
              <a:ext uri="{FF2B5EF4-FFF2-40B4-BE49-F238E27FC236}">
                <a16:creationId xmlns:a16="http://schemas.microsoft.com/office/drawing/2014/main" id="{64F5FDAD-6565-94A5-5912-0574B84A224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29420" y="2227263"/>
            <a:ext cx="4540210" cy="3633787"/>
          </a:xfrm>
          <a:prstGeom prst="rect">
            <a:avLst/>
          </a:prstGeom>
          <a:noFill/>
          <a:ln>
            <a:noFill/>
          </a:ln>
        </p:spPr>
      </p:pic>
    </p:spTree>
    <p:extLst>
      <p:ext uri="{BB962C8B-B14F-4D97-AF65-F5344CB8AC3E}">
        <p14:creationId xmlns:p14="http://schemas.microsoft.com/office/powerpoint/2010/main" val="3326046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75776-E887-ECD4-7E7B-BEADE8E545CC}"/>
              </a:ext>
            </a:extLst>
          </p:cNvPr>
          <p:cNvSpPr>
            <a:spLocks noGrp="1"/>
          </p:cNvSpPr>
          <p:nvPr>
            <p:ph type="title"/>
          </p:nvPr>
        </p:nvSpPr>
        <p:spPr/>
        <p:txBody>
          <a:bodyPr/>
          <a:lstStyle/>
          <a:p>
            <a:r>
              <a:rPr lang="en-US" dirty="0"/>
              <a:t>Price in thousands</a:t>
            </a:r>
          </a:p>
        </p:txBody>
      </p:sp>
      <p:sp>
        <p:nvSpPr>
          <p:cNvPr id="3" name="Content Placeholder 2">
            <a:extLst>
              <a:ext uri="{FF2B5EF4-FFF2-40B4-BE49-F238E27FC236}">
                <a16:creationId xmlns:a16="http://schemas.microsoft.com/office/drawing/2014/main" id="{AB63AA22-992B-568C-1273-05EA7BEA3B7D}"/>
              </a:ext>
            </a:extLst>
          </p:cNvPr>
          <p:cNvSpPr>
            <a:spLocks noGrp="1"/>
          </p:cNvSpPr>
          <p:nvPr>
            <p:ph sz="half" idx="1"/>
          </p:nvPr>
        </p:nvSpPr>
        <p:spPr>
          <a:xfrm>
            <a:off x="6355276" y="2315926"/>
            <a:ext cx="5422390" cy="3633047"/>
          </a:xfrm>
        </p:spPr>
        <p:txBody>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prices between 15,000 to 30,000  had the highest number of vehicles.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Content Placeholder 4" descr="Chart, histogram&#10;&#10;Description automatically generated">
            <a:extLst>
              <a:ext uri="{FF2B5EF4-FFF2-40B4-BE49-F238E27FC236}">
                <a16:creationId xmlns:a16="http://schemas.microsoft.com/office/drawing/2014/main" id="{94DFD3B1-AB47-1665-54BA-44CB8467DBB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035495" y="2316163"/>
            <a:ext cx="4513959" cy="3632200"/>
          </a:xfrm>
          <a:prstGeom prst="rect">
            <a:avLst/>
          </a:prstGeom>
          <a:noFill/>
          <a:ln>
            <a:noFill/>
          </a:ln>
        </p:spPr>
      </p:pic>
    </p:spTree>
    <p:extLst>
      <p:ext uri="{BB962C8B-B14F-4D97-AF65-F5344CB8AC3E}">
        <p14:creationId xmlns:p14="http://schemas.microsoft.com/office/powerpoint/2010/main" val="2864095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3178-C598-C3E5-8B33-044E84FE37A6}"/>
              </a:ext>
            </a:extLst>
          </p:cNvPr>
          <p:cNvSpPr>
            <a:spLocks noGrp="1"/>
          </p:cNvSpPr>
          <p:nvPr>
            <p:ph type="title"/>
          </p:nvPr>
        </p:nvSpPr>
        <p:spPr/>
        <p:txBody>
          <a:bodyPr/>
          <a:lstStyle/>
          <a:p>
            <a:r>
              <a:rPr lang="en-US" dirty="0"/>
              <a:t>Horsepower</a:t>
            </a:r>
          </a:p>
        </p:txBody>
      </p:sp>
      <p:sp>
        <p:nvSpPr>
          <p:cNvPr id="3" name="Content Placeholder 2">
            <a:extLst>
              <a:ext uri="{FF2B5EF4-FFF2-40B4-BE49-F238E27FC236}">
                <a16:creationId xmlns:a16="http://schemas.microsoft.com/office/drawing/2014/main" id="{AE162BF7-0B14-3D8D-0750-F0FD4C438220}"/>
              </a:ext>
            </a:extLst>
          </p:cNvPr>
          <p:cNvSpPr>
            <a:spLocks noGrp="1"/>
          </p:cNvSpPr>
          <p:nvPr>
            <p:ph sz="half" idx="1"/>
          </p:nvPr>
        </p:nvSpPr>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engines with 150 and 200 horsepower have the greatest number of vehicles with the same number of vehicles.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engines with 50, 100, 350, and close to 450 horsepower has the least number of vehicles with that horsepower.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Content Placeholder 4">
            <a:extLst>
              <a:ext uri="{FF2B5EF4-FFF2-40B4-BE49-F238E27FC236}">
                <a16:creationId xmlns:a16="http://schemas.microsoft.com/office/drawing/2014/main" id="{F6F31A40-CAD8-6887-C027-79F97AFCE5D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41559" y="2227263"/>
            <a:ext cx="4515931" cy="3633787"/>
          </a:xfrm>
          <a:prstGeom prst="rect">
            <a:avLst/>
          </a:prstGeom>
          <a:noFill/>
          <a:ln>
            <a:noFill/>
          </a:ln>
        </p:spPr>
      </p:pic>
    </p:spTree>
    <p:extLst>
      <p:ext uri="{BB962C8B-B14F-4D97-AF65-F5344CB8AC3E}">
        <p14:creationId xmlns:p14="http://schemas.microsoft.com/office/powerpoint/2010/main" val="998529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0182-4DE1-63E5-E11A-A22A6D19936B}"/>
              </a:ext>
            </a:extLst>
          </p:cNvPr>
          <p:cNvSpPr>
            <a:spLocks noGrp="1"/>
          </p:cNvSpPr>
          <p:nvPr>
            <p:ph type="title"/>
          </p:nvPr>
        </p:nvSpPr>
        <p:spPr/>
        <p:txBody>
          <a:bodyPr/>
          <a:lstStyle/>
          <a:p>
            <a:r>
              <a:rPr lang="en-US" dirty="0"/>
              <a:t>Power Perfection Factor</a:t>
            </a:r>
          </a:p>
        </p:txBody>
      </p:sp>
      <p:sp>
        <p:nvSpPr>
          <p:cNvPr id="4" name="Content Placeholder 3">
            <a:extLst>
              <a:ext uri="{FF2B5EF4-FFF2-40B4-BE49-F238E27FC236}">
                <a16:creationId xmlns:a16="http://schemas.microsoft.com/office/drawing/2014/main" id="{64FDB582-A26A-F4EB-FBC3-4AAD79249A84}"/>
              </a:ext>
            </a:extLst>
          </p:cNvPr>
          <p:cNvSpPr>
            <a:spLocks noGrp="1"/>
          </p:cNvSpPr>
          <p:nvPr>
            <p:ph sz="half" idx="2"/>
          </p:nvPr>
        </p:nvSpPr>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power perfection factor with the greatest number of vehicles was approximately 75.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power perfection factor with the least number of vehicles was approximately 25 and approximately more than 175.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Content Placeholder 4" descr="Chart, histogram&#10;&#10;Description automatically generated">
            <a:extLst>
              <a:ext uri="{FF2B5EF4-FFF2-40B4-BE49-F238E27FC236}">
                <a16:creationId xmlns:a16="http://schemas.microsoft.com/office/drawing/2014/main" id="{D310AA79-65E2-6A10-13F3-2AC25201A3A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34509" y="2227263"/>
            <a:ext cx="4515931" cy="3633787"/>
          </a:xfrm>
          <a:prstGeom prst="rect">
            <a:avLst/>
          </a:prstGeom>
          <a:noFill/>
          <a:ln>
            <a:noFill/>
          </a:ln>
        </p:spPr>
      </p:pic>
    </p:spTree>
    <p:extLst>
      <p:ext uri="{BB962C8B-B14F-4D97-AF65-F5344CB8AC3E}">
        <p14:creationId xmlns:p14="http://schemas.microsoft.com/office/powerpoint/2010/main" val="872070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B1B87-AD12-53D6-D484-3FFE6C76FE0B}"/>
              </a:ext>
            </a:extLst>
          </p:cNvPr>
          <p:cNvSpPr>
            <a:spLocks noGrp="1"/>
          </p:cNvSpPr>
          <p:nvPr>
            <p:ph type="title"/>
          </p:nvPr>
        </p:nvSpPr>
        <p:spPr/>
        <p:txBody>
          <a:bodyPr/>
          <a:lstStyle/>
          <a:p>
            <a:r>
              <a:rPr lang="en-US" dirty="0"/>
              <a:t>The Naïve Bayes Model</a:t>
            </a:r>
          </a:p>
        </p:txBody>
      </p:sp>
      <p:pic>
        <p:nvPicPr>
          <p:cNvPr id="6" name="Content Placeholder 5">
            <a:extLst>
              <a:ext uri="{FF2B5EF4-FFF2-40B4-BE49-F238E27FC236}">
                <a16:creationId xmlns:a16="http://schemas.microsoft.com/office/drawing/2014/main" id="{22094B40-B565-514A-DA0F-82200FE5E01C}"/>
              </a:ext>
            </a:extLst>
          </p:cNvPr>
          <p:cNvPicPr>
            <a:picLocks noGrp="1" noChangeAspect="1"/>
          </p:cNvPicPr>
          <p:nvPr>
            <p:ph sz="half" idx="1"/>
          </p:nvPr>
        </p:nvPicPr>
        <p:blipFill>
          <a:blip r:embed="rId2"/>
          <a:stretch>
            <a:fillRect/>
          </a:stretch>
        </p:blipFill>
        <p:spPr>
          <a:xfrm>
            <a:off x="836023" y="2227263"/>
            <a:ext cx="4349294" cy="3901079"/>
          </a:xfrm>
        </p:spPr>
      </p:pic>
      <p:pic>
        <p:nvPicPr>
          <p:cNvPr id="8" name="Content Placeholder 7" descr="A car parked on the side of the road">
            <a:extLst>
              <a:ext uri="{FF2B5EF4-FFF2-40B4-BE49-F238E27FC236}">
                <a16:creationId xmlns:a16="http://schemas.microsoft.com/office/drawing/2014/main" id="{ED978813-9A98-7E09-C00A-8469F36C490D}"/>
              </a:ext>
            </a:extLst>
          </p:cNvPr>
          <p:cNvPicPr>
            <a:picLocks noGrp="1" noChangeAspect="1"/>
          </p:cNvPicPr>
          <p:nvPr>
            <p:ph sz="half" idx="2"/>
          </p:nvPr>
        </p:nvPicPr>
        <p:blipFill>
          <a:blip r:embed="rId3">
            <a:extLst>
              <a:ext uri="{837473B0-CC2E-450A-ABE3-18F120FF3D39}">
                <a1611:picAttrSrcUrl xmlns:a1611="http://schemas.microsoft.com/office/drawing/2016/11/main" r:id="rId4"/>
              </a:ext>
            </a:extLst>
          </a:blip>
          <a:stretch>
            <a:fillRect/>
          </a:stretch>
        </p:blipFill>
        <p:spPr>
          <a:xfrm>
            <a:off x="5846579" y="2014126"/>
            <a:ext cx="5422900" cy="2829747"/>
          </a:xfrm>
        </p:spPr>
      </p:pic>
      <p:sp>
        <p:nvSpPr>
          <p:cNvPr id="10" name="TextBox 9">
            <a:extLst>
              <a:ext uri="{FF2B5EF4-FFF2-40B4-BE49-F238E27FC236}">
                <a16:creationId xmlns:a16="http://schemas.microsoft.com/office/drawing/2014/main" id="{18A83910-5982-5F43-791F-6BC3DD4D2FB6}"/>
              </a:ext>
            </a:extLst>
          </p:cNvPr>
          <p:cNvSpPr txBox="1"/>
          <p:nvPr/>
        </p:nvSpPr>
        <p:spPr>
          <a:xfrm>
            <a:off x="5846579" y="5376610"/>
            <a:ext cx="4891443" cy="646331"/>
          </a:xfrm>
          <a:prstGeom prst="rect">
            <a:avLst/>
          </a:prstGeom>
          <a:noFill/>
        </p:spPr>
        <p:txBody>
          <a:bodyPr wrap="square" rtlCol="0">
            <a:spAutoFit/>
          </a:bodyPr>
          <a:lstStyle/>
          <a:p>
            <a:r>
              <a:rPr lang="en-US" dirty="0"/>
              <a:t>The Naïve Bayes model resulted in 0 accuracy after many tries.</a:t>
            </a:r>
          </a:p>
        </p:txBody>
      </p:sp>
    </p:spTree>
    <p:extLst>
      <p:ext uri="{BB962C8B-B14F-4D97-AF65-F5344CB8AC3E}">
        <p14:creationId xmlns:p14="http://schemas.microsoft.com/office/powerpoint/2010/main" val="4176153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37558-B2BC-C3BB-7E7E-F79744C905A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4CC14AE-119F-1824-280A-A8E40F2D4FDE}"/>
              </a:ext>
            </a:extLst>
          </p:cNvPr>
          <p:cNvSpPr>
            <a:spLocks noGrp="1"/>
          </p:cNvSpPr>
          <p:nvPr>
            <p:ph sz="half" idx="1"/>
          </p:nvPr>
        </p:nvSpPr>
        <p:spPr>
          <a:xfrm>
            <a:off x="6335222" y="2394900"/>
            <a:ext cx="5422390" cy="3633047"/>
          </a:xfrm>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Used car dealerships can increase their sales by dealing with high quality vehicles with good year resale value.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engine size causes the vehicle to be more expensive.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vehicles with horsepower between 100-200 were priced between $15,000 – $40.000.</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 did a lot of research on this data set, and it did not have enough explanation for the dataset.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 was still interested in exploring the dataset.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6" name="Content Placeholder 5" descr="A red sports car&#10;&#10;Description automatically generated">
            <a:extLst>
              <a:ext uri="{FF2B5EF4-FFF2-40B4-BE49-F238E27FC236}">
                <a16:creationId xmlns:a16="http://schemas.microsoft.com/office/drawing/2014/main" id="{1A4E50FC-6BE0-2F09-48B2-822CFF0314FA}"/>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581193" y="2673159"/>
            <a:ext cx="5422900" cy="2466852"/>
          </a:xfrm>
        </p:spPr>
      </p:pic>
    </p:spTree>
    <p:extLst>
      <p:ext uri="{BB962C8B-B14F-4D97-AF65-F5344CB8AC3E}">
        <p14:creationId xmlns:p14="http://schemas.microsoft.com/office/powerpoint/2010/main" val="2112552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702156"/>
            <a:ext cx="11029616" cy="1013800"/>
          </a:xfrm>
        </p:spPr>
        <p:txBody>
          <a:bodyPr anchor="b">
            <a:normAutofit/>
          </a:bodyPr>
          <a:lstStyle/>
          <a:p>
            <a:r>
              <a:rPr lang="en-US" b="1" u="sng" dirty="0"/>
              <a:t>The Problem</a:t>
            </a:r>
          </a:p>
        </p:txBody>
      </p:sp>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485962982"/>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3342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b="1" u="sng" dirty="0"/>
              <a:t>Target Price in Thousands Variable</a:t>
            </a:r>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2153620055"/>
              </p:ext>
            </p:extLst>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9322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7162D24-4C0A-8390-AFBC-21665F90EAAC}"/>
              </a:ext>
            </a:extLst>
          </p:cNvPr>
          <p:cNvSpPr>
            <a:spLocks noGrp="1"/>
          </p:cNvSpPr>
          <p:nvPr>
            <p:ph type="title"/>
          </p:nvPr>
        </p:nvSpPr>
        <p:spPr>
          <a:xfrm>
            <a:off x="581193" y="729658"/>
            <a:ext cx="11029616" cy="988332"/>
          </a:xfrm>
        </p:spPr>
        <p:txBody>
          <a:bodyPr/>
          <a:lstStyle/>
          <a:p>
            <a:r>
              <a:rPr lang="en-US" b="1" dirty="0"/>
              <a:t>Car Sales Dataset</a:t>
            </a:r>
          </a:p>
        </p:txBody>
      </p:sp>
      <p:pic>
        <p:nvPicPr>
          <p:cNvPr id="5" name="Content Placeholder 4" descr="A white sports car">
            <a:extLst>
              <a:ext uri="{FF2B5EF4-FFF2-40B4-BE49-F238E27FC236}">
                <a16:creationId xmlns:a16="http://schemas.microsoft.com/office/drawing/2014/main" id="{F31561AB-082D-C6B1-A3B7-1982A31937EA}"/>
              </a:ext>
            </a:extLst>
          </p:cNvPr>
          <p:cNvPicPr>
            <a:picLocks noGrp="1" noChangeAspect="1"/>
          </p:cNvPicPr>
          <p:nvPr>
            <p:ph sz="half" idx="1"/>
          </p:nvPr>
        </p:nvPicPr>
        <p:blipFill>
          <a:blip r:embed="rId2">
            <a:extLst>
              <a:ext uri="{837473B0-CC2E-450A-ABE3-18F120FF3D39}">
                <a1611:picAttrSrcUrl xmlns:a1611="http://schemas.microsoft.com/office/drawing/2016/11/main" r:id="rId3"/>
              </a:ext>
            </a:extLst>
          </a:blip>
          <a:stretch>
            <a:fillRect/>
          </a:stretch>
        </p:blipFill>
        <p:spPr>
          <a:xfrm>
            <a:off x="436646" y="3429000"/>
            <a:ext cx="5422900" cy="1671413"/>
          </a:xfrm>
        </p:spPr>
      </p:pic>
      <p:pic>
        <p:nvPicPr>
          <p:cNvPr id="11" name="Content Placeholder 10">
            <a:extLst>
              <a:ext uri="{FF2B5EF4-FFF2-40B4-BE49-F238E27FC236}">
                <a16:creationId xmlns:a16="http://schemas.microsoft.com/office/drawing/2014/main" id="{9123BC06-1048-9615-AA34-6CAF0E474472}"/>
              </a:ext>
            </a:extLst>
          </p:cNvPr>
          <p:cNvPicPr>
            <a:picLocks noGrp="1" noChangeAspect="1"/>
          </p:cNvPicPr>
          <p:nvPr>
            <p:ph sz="half" idx="2"/>
          </p:nvPr>
        </p:nvPicPr>
        <p:blipFill>
          <a:blip r:embed="rId4"/>
          <a:stretch>
            <a:fillRect/>
          </a:stretch>
        </p:blipFill>
        <p:spPr>
          <a:xfrm>
            <a:off x="6505554" y="2227263"/>
            <a:ext cx="4887376" cy="4124110"/>
          </a:xfrm>
        </p:spPr>
      </p:pic>
    </p:spTree>
    <p:extLst>
      <p:ext uri="{BB962C8B-B14F-4D97-AF65-F5344CB8AC3E}">
        <p14:creationId xmlns:p14="http://schemas.microsoft.com/office/powerpoint/2010/main" val="2103669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15C0147-CEA6-71A9-E05A-3EA7CA6F84F7}"/>
              </a:ext>
            </a:extLst>
          </p:cNvPr>
          <p:cNvSpPr>
            <a:spLocks noGrp="1"/>
          </p:cNvSpPr>
          <p:nvPr>
            <p:ph type="title"/>
          </p:nvPr>
        </p:nvSpPr>
        <p:spPr>
          <a:xfrm>
            <a:off x="581193" y="729658"/>
            <a:ext cx="11029616" cy="988332"/>
          </a:xfrm>
        </p:spPr>
        <p:txBody>
          <a:bodyPr anchor="b">
            <a:normAutofit/>
          </a:bodyPr>
          <a:lstStyle/>
          <a:p>
            <a:r>
              <a:rPr lang="en-US" b="1" dirty="0"/>
              <a:t>Price in thousands vs. year resale value</a:t>
            </a:r>
          </a:p>
        </p:txBody>
      </p:sp>
      <p:pic>
        <p:nvPicPr>
          <p:cNvPr id="1026" name="Picture 2">
            <a:extLst>
              <a:ext uri="{FF2B5EF4-FFF2-40B4-BE49-F238E27FC236}">
                <a16:creationId xmlns:a16="http://schemas.microsoft.com/office/drawing/2014/main" id="{A8C16A1B-21A9-3E96-AD2B-3DE1DD0B3C63}"/>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021734" y="2228003"/>
            <a:ext cx="4541308" cy="3633047"/>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12" name="Content Placeholder 3">
            <a:extLst>
              <a:ext uri="{FF2B5EF4-FFF2-40B4-BE49-F238E27FC236}">
                <a16:creationId xmlns:a16="http://schemas.microsoft.com/office/drawing/2014/main" id="{A1D6232D-ACEC-A6B6-82B5-81CC61E19972}"/>
              </a:ext>
            </a:extLst>
          </p:cNvPr>
          <p:cNvSpPr>
            <a:spLocks noGrp="1"/>
          </p:cNvSpPr>
          <p:nvPr>
            <p:ph sz="half" idx="2"/>
          </p:nvPr>
        </p:nvSpPr>
        <p:spPr>
          <a:xfrm>
            <a:off x="6188417" y="2228003"/>
            <a:ext cx="5422392" cy="3633047"/>
          </a:xfrm>
        </p:spPr>
        <p:txBody>
          <a:bodyPr anchor="ctr">
            <a:normAutofit/>
          </a:bodyPr>
          <a:lstStyle/>
          <a:p>
            <a:pPr marL="0" indent="0">
              <a:buNone/>
            </a:pPr>
            <a:r>
              <a:rPr lang="en-US">
                <a:effectLst/>
              </a:rPr>
              <a:t>The year resale value increased in price by the thousands as the year resale value  increased.</a:t>
            </a:r>
          </a:p>
          <a:p>
            <a:endParaRPr lang="en-US" dirty="0"/>
          </a:p>
        </p:txBody>
      </p:sp>
    </p:spTree>
    <p:extLst>
      <p:ext uri="{BB962C8B-B14F-4D97-AF65-F5344CB8AC3E}">
        <p14:creationId xmlns:p14="http://schemas.microsoft.com/office/powerpoint/2010/main" val="1339032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00F63F-F1BB-261E-8DA1-41A92EC22D92}"/>
              </a:ext>
            </a:extLst>
          </p:cNvPr>
          <p:cNvSpPr>
            <a:spLocks noGrp="1"/>
          </p:cNvSpPr>
          <p:nvPr>
            <p:ph type="title"/>
          </p:nvPr>
        </p:nvSpPr>
        <p:spPr/>
        <p:txBody>
          <a:bodyPr/>
          <a:lstStyle/>
          <a:p>
            <a:r>
              <a:rPr lang="en-US" b="1" dirty="0"/>
              <a:t>Manufacturer Vs. Price in thousands</a:t>
            </a:r>
          </a:p>
        </p:txBody>
      </p:sp>
      <p:sp>
        <p:nvSpPr>
          <p:cNvPr id="5" name="Content Placeholder 4">
            <a:extLst>
              <a:ext uri="{FF2B5EF4-FFF2-40B4-BE49-F238E27FC236}">
                <a16:creationId xmlns:a16="http://schemas.microsoft.com/office/drawing/2014/main" id="{26123C2A-8FAB-294C-2FA9-1C1574BA3466}"/>
              </a:ext>
            </a:extLst>
          </p:cNvPr>
          <p:cNvSpPr>
            <a:spLocks noGrp="1"/>
          </p:cNvSpPr>
          <p:nvPr>
            <p:ph sz="half" idx="1"/>
          </p:nvPr>
        </p:nvSpPr>
        <p:spPr/>
        <p:txBody>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Price increased among the various types of manufacturers.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7" name="Content Placeholder 6" descr="Chart, scatter chart&#10;&#10;Description automatically generated">
            <a:extLst>
              <a:ext uri="{FF2B5EF4-FFF2-40B4-BE49-F238E27FC236}">
                <a16:creationId xmlns:a16="http://schemas.microsoft.com/office/drawing/2014/main" id="{6E8518F0-E792-00B7-92A8-FFAF04773FB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25400" y="2227263"/>
            <a:ext cx="4548249" cy="3633787"/>
          </a:xfrm>
          <a:prstGeom prst="rect">
            <a:avLst/>
          </a:prstGeom>
          <a:noFill/>
          <a:ln>
            <a:noFill/>
          </a:ln>
        </p:spPr>
      </p:pic>
    </p:spTree>
    <p:extLst>
      <p:ext uri="{BB962C8B-B14F-4D97-AF65-F5344CB8AC3E}">
        <p14:creationId xmlns:p14="http://schemas.microsoft.com/office/powerpoint/2010/main" val="336917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47A83F-65AA-5655-8999-1A765136A1D3}"/>
              </a:ext>
            </a:extLst>
          </p:cNvPr>
          <p:cNvSpPr>
            <a:spLocks noGrp="1"/>
          </p:cNvSpPr>
          <p:nvPr>
            <p:ph type="title"/>
          </p:nvPr>
        </p:nvSpPr>
        <p:spPr/>
        <p:txBody>
          <a:bodyPr/>
          <a:lstStyle/>
          <a:p>
            <a:r>
              <a:rPr lang="en-US" b="1" dirty="0"/>
              <a:t>Vehicle Types Vs. Price in Thousands</a:t>
            </a:r>
          </a:p>
        </p:txBody>
      </p:sp>
      <p:sp>
        <p:nvSpPr>
          <p:cNvPr id="6" name="Content Placeholder 5">
            <a:extLst>
              <a:ext uri="{FF2B5EF4-FFF2-40B4-BE49-F238E27FC236}">
                <a16:creationId xmlns:a16="http://schemas.microsoft.com/office/drawing/2014/main" id="{C4EBB9F4-E01F-580C-5EA8-29753CD585B4}"/>
              </a:ext>
            </a:extLst>
          </p:cNvPr>
          <p:cNvSpPr>
            <a:spLocks noGrp="1"/>
          </p:cNvSpPr>
          <p:nvPr>
            <p:ph sz="half" idx="2"/>
          </p:nvPr>
        </p:nvSpPr>
        <p:spPr/>
        <p:txBody>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There are more passenger vehicles versus cars.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7" name="Content Placeholder 6" descr="Chart&#10;&#10;Description automatically generated with medium confidence">
            <a:extLst>
              <a:ext uri="{FF2B5EF4-FFF2-40B4-BE49-F238E27FC236}">
                <a16:creationId xmlns:a16="http://schemas.microsoft.com/office/drawing/2014/main" id="{0210A805-FBC3-C0B0-56E3-22DE218B187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34393" y="2227263"/>
            <a:ext cx="4516163" cy="3633787"/>
          </a:xfrm>
          <a:prstGeom prst="rect">
            <a:avLst/>
          </a:prstGeom>
          <a:noFill/>
          <a:ln>
            <a:noFill/>
          </a:ln>
        </p:spPr>
      </p:pic>
    </p:spTree>
    <p:extLst>
      <p:ext uri="{BB962C8B-B14F-4D97-AF65-F5344CB8AC3E}">
        <p14:creationId xmlns:p14="http://schemas.microsoft.com/office/powerpoint/2010/main" val="642182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A0F2BC-0C50-8CD0-46A0-0C5FA9B908D4}"/>
              </a:ext>
            </a:extLst>
          </p:cNvPr>
          <p:cNvSpPr>
            <a:spLocks noGrp="1"/>
          </p:cNvSpPr>
          <p:nvPr>
            <p:ph type="title"/>
          </p:nvPr>
        </p:nvSpPr>
        <p:spPr/>
        <p:txBody>
          <a:bodyPr/>
          <a:lstStyle/>
          <a:p>
            <a:r>
              <a:rPr lang="en-US" b="1" dirty="0"/>
              <a:t>Price in the thousands Vs. engine size</a:t>
            </a:r>
          </a:p>
        </p:txBody>
      </p:sp>
      <p:sp>
        <p:nvSpPr>
          <p:cNvPr id="5" name="Content Placeholder 4">
            <a:extLst>
              <a:ext uri="{FF2B5EF4-FFF2-40B4-BE49-F238E27FC236}">
                <a16:creationId xmlns:a16="http://schemas.microsoft.com/office/drawing/2014/main" id="{1275A0AE-64B2-2CF6-3602-486B5D6F079A}"/>
              </a:ext>
            </a:extLst>
          </p:cNvPr>
          <p:cNvSpPr>
            <a:spLocks noGrp="1"/>
          </p:cNvSpPr>
          <p:nvPr>
            <p:ph sz="half" idx="1"/>
          </p:nvPr>
        </p:nvSpPr>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bigger the engine size the more expensive the car.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Vehicles with engine sizes greater than 5 experienced a price drop. </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There were no vehicles that had engine sizes between 6-8.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7" name="Content Placeholder 6">
            <a:extLst>
              <a:ext uri="{FF2B5EF4-FFF2-40B4-BE49-F238E27FC236}">
                <a16:creationId xmlns:a16="http://schemas.microsoft.com/office/drawing/2014/main" id="{DE7E1446-67E2-5E1A-DD6A-62826893D75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41443" y="2227263"/>
            <a:ext cx="4516163" cy="3633787"/>
          </a:xfrm>
          <a:prstGeom prst="rect">
            <a:avLst/>
          </a:prstGeom>
          <a:noFill/>
          <a:ln>
            <a:noFill/>
          </a:ln>
        </p:spPr>
      </p:pic>
    </p:spTree>
    <p:extLst>
      <p:ext uri="{BB962C8B-B14F-4D97-AF65-F5344CB8AC3E}">
        <p14:creationId xmlns:p14="http://schemas.microsoft.com/office/powerpoint/2010/main" val="181744902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 design</Template>
  <TotalTime>159</TotalTime>
  <Words>776</Words>
  <Application>Microsoft Office PowerPoint</Application>
  <PresentationFormat>Widescreen</PresentationFormat>
  <Paragraphs>75</Paragraphs>
  <Slides>27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Gill Sans MT</vt:lpstr>
      <vt:lpstr>Times New Roman</vt:lpstr>
      <vt:lpstr>Wingdings 2</vt:lpstr>
      <vt:lpstr>Dividend</vt:lpstr>
      <vt:lpstr>Car Sales Predictions</vt:lpstr>
      <vt:lpstr>Car sales History</vt:lpstr>
      <vt:lpstr>The Problem</vt:lpstr>
      <vt:lpstr>Target Price in Thousands Variable</vt:lpstr>
      <vt:lpstr>Car Sales Dataset</vt:lpstr>
      <vt:lpstr>Price in thousands vs. year resale value</vt:lpstr>
      <vt:lpstr>Manufacturer Vs. Price in thousands</vt:lpstr>
      <vt:lpstr>Vehicle Types Vs. Price in Thousands</vt:lpstr>
      <vt:lpstr>Price in the thousands Vs. engine size</vt:lpstr>
      <vt:lpstr>Horsepower and Price in Thousands</vt:lpstr>
      <vt:lpstr>Wheelbase Vs. price in thousands</vt:lpstr>
      <vt:lpstr>Width vs. price in thousands</vt:lpstr>
      <vt:lpstr>Length Vs. price in thousands</vt:lpstr>
      <vt:lpstr>Fuel capacity vs. price in thousands</vt:lpstr>
      <vt:lpstr>Curb weight vs. price in thousands</vt:lpstr>
      <vt:lpstr>Fuel Efficiency vs. price in thousands</vt:lpstr>
      <vt:lpstr>Power perfect factor vs. price in thousands</vt:lpstr>
      <vt:lpstr>Manufacturer</vt:lpstr>
      <vt:lpstr>Engine size</vt:lpstr>
      <vt:lpstr>Sales in thousands</vt:lpstr>
      <vt:lpstr>Year Resale  value</vt:lpstr>
      <vt:lpstr>Price in thousands</vt:lpstr>
      <vt:lpstr>Horsepower</vt:lpstr>
      <vt:lpstr>Power Perfection Factor</vt:lpstr>
      <vt:lpstr>The Naïve Bayes Model</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Sales Predictions</dc:title>
  <dc:creator>lachandra ash</dc:creator>
  <cp:lastModifiedBy>lachandra ash</cp:lastModifiedBy>
  <cp:revision>3</cp:revision>
  <dcterms:created xsi:type="dcterms:W3CDTF">2022-11-15T06:27:08Z</dcterms:created>
  <dcterms:modified xsi:type="dcterms:W3CDTF">2022-11-15T09:06:19Z</dcterms:modified>
</cp:coreProperties>
</file>